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0" r:id="rId3"/>
    <p:sldId id="271" r:id="rId4"/>
    <p:sldId id="272" r:id="rId5"/>
    <p:sldId id="257" r:id="rId6"/>
    <p:sldId id="262" r:id="rId7"/>
    <p:sldId id="274" r:id="rId8"/>
    <p:sldId id="263" r:id="rId9"/>
    <p:sldId id="264" r:id="rId10"/>
    <p:sldId id="275" r:id="rId11"/>
    <p:sldId id="265" r:id="rId12"/>
    <p:sldId id="266" r:id="rId13"/>
    <p:sldId id="276" r:id="rId14"/>
    <p:sldId id="267" r:id="rId15"/>
    <p:sldId id="268" r:id="rId16"/>
    <p:sldId id="277" r:id="rId17"/>
    <p:sldId id="269" r:id="rId18"/>
    <p:sldId id="278" r:id="rId19"/>
    <p:sldId id="273" r:id="rId20"/>
    <p:sldId id="279"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147A03-288E-4931-B91A-00B96579C901}" type="datetimeFigureOut">
              <a:rPr lang="it-IT" smtClean="0"/>
              <a:t>03/07/2019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03/07/2019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03/07/2019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03/07/2019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6147A03-288E-4931-B91A-00B96579C901}" type="datetimeFigureOut">
              <a:rPr lang="it-IT" smtClean="0"/>
              <a:t>03/07/2019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6147A03-288E-4931-B91A-00B96579C901}" type="datetimeFigureOut">
              <a:rPr lang="it-IT" smtClean="0"/>
              <a:t>03/07/2019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26147A03-288E-4931-B91A-00B96579C901}" type="datetimeFigureOut">
              <a:rPr lang="it-IT" smtClean="0"/>
              <a:t>03/07/2019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6147A03-288E-4931-B91A-00B96579C901}" type="datetimeFigureOut">
              <a:rPr lang="it-IT" smtClean="0"/>
              <a:t>03/07/2019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47A03-288E-4931-B91A-00B96579C901}" type="datetimeFigureOut">
              <a:rPr lang="it-IT" smtClean="0"/>
              <a:t>03/07/2019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6147A03-288E-4931-B91A-00B96579C901}" type="datetimeFigureOut">
              <a:rPr lang="it-IT" smtClean="0"/>
              <a:t>03/07/2019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227023-2BD4-4D9C-94D9-1139C9A67565}"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26147A03-288E-4931-B91A-00B96579C901}" type="datetimeFigureOut">
              <a:rPr lang="it-IT" smtClean="0"/>
              <a:t>03/07/2019</a:t>
            </a:fld>
            <a:endParaRPr lang="it-IT"/>
          </a:p>
        </p:txBody>
      </p:sp>
      <p:sp>
        <p:nvSpPr>
          <p:cNvPr id="9" name="Slide Number Placeholder 8"/>
          <p:cNvSpPr>
            <a:spLocks noGrp="1"/>
          </p:cNvSpPr>
          <p:nvPr>
            <p:ph type="sldNum" sz="quarter" idx="11"/>
          </p:nvPr>
        </p:nvSpPr>
        <p:spPr/>
        <p:txBody>
          <a:bodyPr/>
          <a:lstStyle/>
          <a:p>
            <a:fld id="{49227023-2BD4-4D9C-94D9-1139C9A67565}"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9227023-2BD4-4D9C-94D9-1139C9A67565}"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147A03-288E-4931-B91A-00B96579C901}" type="datetimeFigureOut">
              <a:rPr lang="it-IT" smtClean="0"/>
              <a:t>03/07/2019</a:t>
            </a:fld>
            <a:endParaRPr lang="it-IT"/>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hyperlink" Target="https://archive.org/details/in.ernet.dli.2015.105421/page/n5"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s://upload.wikimedia.org/wikipedia/commons/b/b4/Campus_Spring.jpg"/>
          <p:cNvPicPr/>
          <p:nvPr/>
        </p:nvPicPr>
        <p:blipFill>
          <a:blip r:embed="rId3">
            <a:extLst>
              <a:ext uri="{28A0092B-C50C-407E-A947-70E740481C1C}">
                <a14:useLocalDpi xmlns:a14="http://schemas.microsoft.com/office/drawing/2010/main" val="0"/>
              </a:ext>
            </a:extLst>
          </a:blip>
          <a:srcRect/>
          <a:stretch>
            <a:fillRect/>
          </a:stretch>
        </p:blipFill>
        <p:spPr bwMode="auto">
          <a:xfrm>
            <a:off x="1966890" y="2924944"/>
            <a:ext cx="4760595" cy="3568065"/>
          </a:xfrm>
          <a:prstGeom prst="rect">
            <a:avLst/>
          </a:prstGeom>
          <a:noFill/>
          <a:ln>
            <a:noFill/>
          </a:ln>
        </p:spPr>
      </p:pic>
      <p:sp>
        <p:nvSpPr>
          <p:cNvPr id="6" name="CasellaDiTesto 5"/>
          <p:cNvSpPr txBox="1"/>
          <p:nvPr/>
        </p:nvSpPr>
        <p:spPr>
          <a:xfrm>
            <a:off x="899592" y="620688"/>
            <a:ext cx="6912768" cy="1938992"/>
          </a:xfrm>
          <a:prstGeom prst="rect">
            <a:avLst/>
          </a:prstGeom>
          <a:noFill/>
        </p:spPr>
        <p:txBody>
          <a:bodyPr wrap="square" rtlCol="0">
            <a:spAutoFit/>
          </a:bodyPr>
          <a:lstStyle/>
          <a:p>
            <a:pPr algn="ctr"/>
            <a:r>
              <a:rPr lang="it-IT" sz="2400" b="1" dirty="0">
                <a:latin typeface="Bodoni MT" panose="02070603080606020203" pitchFamily="18" charset="0"/>
              </a:rPr>
              <a:t>LA SCUOLA DI CHICAGO</a:t>
            </a:r>
            <a:endParaRPr lang="it-IT" sz="2400" dirty="0">
              <a:latin typeface="Bodoni MT" panose="02070603080606020203" pitchFamily="18" charset="0"/>
            </a:endParaRPr>
          </a:p>
          <a:p>
            <a:pPr algn="ctr"/>
            <a:r>
              <a:rPr lang="it-IT" sz="2400" b="1" dirty="0">
                <a:latin typeface="Bodoni MT" panose="02070603080606020203" pitchFamily="18" charset="0"/>
              </a:rPr>
              <a:t>(CHICAGO SCHOOL</a:t>
            </a:r>
            <a:r>
              <a:rPr lang="it-IT" sz="2400" b="1" dirty="0" smtClean="0">
                <a:latin typeface="Bodoni MT" panose="02070603080606020203" pitchFamily="18" charset="0"/>
              </a:rPr>
              <a:t>)</a:t>
            </a:r>
          </a:p>
          <a:p>
            <a:pPr algn="ctr"/>
            <a:r>
              <a:rPr lang="it-IT" sz="2400" b="1" dirty="0" smtClean="0">
                <a:latin typeface="Bodoni MT" panose="02070603080606020203" pitchFamily="18" charset="0"/>
              </a:rPr>
              <a:t>-</a:t>
            </a:r>
            <a:endParaRPr lang="it-IT" sz="2400" dirty="0">
              <a:latin typeface="Bodoni MT" panose="02070603080606020203" pitchFamily="18" charset="0"/>
            </a:endParaRPr>
          </a:p>
          <a:p>
            <a:pPr lvl="0" algn="ctr"/>
            <a:r>
              <a:rPr lang="it-IT" sz="2400" b="1" dirty="0">
                <a:solidFill>
                  <a:schemeClr val="accent5">
                    <a:lumMod val="75000"/>
                  </a:schemeClr>
                </a:solidFill>
                <a:latin typeface="Bodoni MT" panose="02070603080606020203" pitchFamily="18" charset="0"/>
              </a:rPr>
              <a:t>Tra sociologia, psicologia, filosofia e </a:t>
            </a:r>
            <a:r>
              <a:rPr lang="it-IT" sz="2400" b="1" dirty="0" smtClean="0">
                <a:solidFill>
                  <a:schemeClr val="accent5">
                    <a:lumMod val="75000"/>
                  </a:schemeClr>
                </a:solidFill>
                <a:latin typeface="Bodoni MT" panose="02070603080606020203" pitchFamily="18" charset="0"/>
              </a:rPr>
              <a:t>pedagogia</a:t>
            </a:r>
            <a:endParaRPr lang="it-IT" sz="2400" dirty="0">
              <a:solidFill>
                <a:schemeClr val="accent5">
                  <a:lumMod val="75000"/>
                </a:schemeClr>
              </a:solidFill>
              <a:latin typeface="Bodoni MT" panose="02070603080606020203" pitchFamily="18" charset="0"/>
            </a:endParaRPr>
          </a:p>
          <a:p>
            <a:pPr algn="ctr"/>
            <a:endParaRPr lang="it-IT" sz="2400"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91759769"/>
      </p:ext>
    </p:extLst>
  </p:cSld>
  <p:clrMapOvr>
    <a:masterClrMapping/>
  </p:clrMapOvr>
  <mc:AlternateContent xmlns:mc="http://schemas.openxmlformats.org/markup-compatibility/2006" xmlns:p14="http://schemas.microsoft.com/office/powerpoint/2010/main">
    <mc:Choice Requires="p14">
      <p:transition spd="slow" p14:dur="2000" advTm="8789"/>
    </mc:Choice>
    <mc:Fallback xmlns="">
      <p:transition spd="slow" advTm="8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pic>
        <p:nvPicPr>
          <p:cNvPr id="4098" name="Picture 2" descr="Risultati immagini per the city robert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40968"/>
            <a:ext cx="2302019" cy="35453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717" y="3115321"/>
            <a:ext cx="2259227" cy="3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532" y="3115321"/>
            <a:ext cx="2349018" cy="35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74196783"/>
      </p:ext>
    </p:extLst>
  </p:cSld>
  <p:clrMapOvr>
    <a:masterClrMapping/>
  </p:clrMapOvr>
  <mc:AlternateContent xmlns:mc="http://schemas.openxmlformats.org/markup-compatibility/2006" xmlns:p14="http://schemas.microsoft.com/office/powerpoint/2010/main">
    <mc:Choice Requires="p14">
      <p:transition spd="slow" p14:dur="2000" advTm="13156"/>
    </mc:Choice>
    <mc:Fallback xmlns="">
      <p:transition spd="slow" advTm="13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Nasce a </a:t>
            </a:r>
            <a:r>
              <a:rPr lang="it-IT" sz="1500" dirty="0" err="1" smtClean="0">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a:t>
            </a:r>
            <a:r>
              <a:rPr lang="it-IT" sz="1500" dirty="0" smtClean="0">
                <a:solidFill>
                  <a:schemeClr val="tx1"/>
                </a:solidFill>
                <a:latin typeface="Bodoni MT" panose="02070603080606020203" pitchFamily="18" charset="0"/>
              </a:rPr>
              <a:t> </a:t>
            </a:r>
            <a:r>
              <a:rPr lang="it-IT" sz="1500" dirty="0" smtClean="0">
                <a:solidFill>
                  <a:schemeClr val="tx1"/>
                </a:solidFill>
                <a:latin typeface="Bodoni MT" panose="02070603080606020203" pitchFamily="18" charset="0"/>
              </a:rPr>
              <a:t>una comunità pastorale in </a:t>
            </a:r>
            <a:r>
              <a:rPr lang="it-IT" sz="1500" dirty="0" smtClean="0">
                <a:solidFill>
                  <a:schemeClr val="tx1"/>
                </a:solidFill>
                <a:latin typeface="Bodoni MT" panose="02070603080606020203" pitchFamily="18" charset="0"/>
              </a:rPr>
              <a:t>Germania. Suo padre </a:t>
            </a:r>
            <a:r>
              <a:rPr lang="it-IT" sz="1500" dirty="0" smtClean="0">
                <a:solidFill>
                  <a:schemeClr val="tx1"/>
                </a:solidFill>
                <a:latin typeface="Bodoni MT" panose="02070603080606020203" pitchFamily="18" charset="0"/>
              </a:rPr>
              <a:t>Joseph </a:t>
            </a:r>
            <a:r>
              <a:rPr lang="it-IT" sz="1500" dirty="0" smtClean="0">
                <a:solidFill>
                  <a:schemeClr val="tx1"/>
                </a:solidFill>
                <a:latin typeface="Bodoni MT" panose="02070603080606020203" pitchFamily="18" charset="0"/>
              </a:rPr>
              <a:t> </a:t>
            </a:r>
            <a:r>
              <a:rPr lang="it-IT" sz="1500" dirty="0" smtClean="0">
                <a:solidFill>
                  <a:schemeClr val="tx1"/>
                </a:solidFill>
                <a:latin typeface="Bodoni MT" panose="02070603080606020203" pitchFamily="18" charset="0"/>
              </a:rPr>
              <a:t>si guadagnava da vivere come commerciante di bestiame. La famiglia era ebrea e </a:t>
            </a:r>
            <a:r>
              <a:rPr lang="it-IT" sz="1500" dirty="0" smtClean="0">
                <a:solidFill>
                  <a:schemeClr val="tx1"/>
                </a:solidFill>
                <a:latin typeface="Bodoni MT" panose="02070603080606020203" pitchFamily="18" charset="0"/>
              </a:rPr>
              <a:t>religiosamente attiva. </a:t>
            </a:r>
            <a:r>
              <a:rPr lang="it-IT" sz="1500" dirty="0" smtClean="0">
                <a:solidFill>
                  <a:schemeClr val="tx1"/>
                </a:solidFill>
                <a:latin typeface="Bodoni MT" panose="02070603080606020203" pitchFamily="18" charset="0"/>
              </a:rPr>
              <a:t>Louis lasciò </a:t>
            </a:r>
            <a:r>
              <a:rPr lang="it-IT" sz="1500" dirty="0" err="1" smtClean="0">
                <a:solidFill>
                  <a:schemeClr val="tx1"/>
                </a:solidFill>
                <a:latin typeface="Bodoni MT" panose="02070603080606020203" pitchFamily="18" charset="0"/>
              </a:rPr>
              <a:t>Gemünden</a:t>
            </a:r>
            <a:r>
              <a:rPr lang="it-IT" sz="1500" dirty="0" smtClean="0">
                <a:solidFill>
                  <a:schemeClr val="tx1"/>
                </a:solidFill>
                <a:latin typeface="Bodoni MT" panose="02070603080606020203" pitchFamily="18" charset="0"/>
              </a:rPr>
              <a:t> per viver con </a:t>
            </a:r>
            <a:r>
              <a:rPr lang="it-IT" sz="1500" dirty="0" smtClean="0">
                <a:solidFill>
                  <a:schemeClr val="tx1"/>
                </a:solidFill>
                <a:latin typeface="Bodoni MT" panose="02070603080606020203" pitchFamily="18" charset="0"/>
              </a:rPr>
              <a:t>sua sorella </a:t>
            </a:r>
            <a:endParaRPr lang="it-IT" sz="1500" dirty="0" smtClean="0">
              <a:solidFill>
                <a:schemeClr val="tx1"/>
              </a:solidFill>
              <a:latin typeface="Bodoni MT" panose="02070603080606020203" pitchFamily="18" charset="0"/>
            </a:endParaRPr>
          </a:p>
          <a:p>
            <a:pPr algn="ctr"/>
            <a:r>
              <a:rPr lang="it-IT" sz="1500" dirty="0" smtClean="0">
                <a:solidFill>
                  <a:schemeClr val="tx1"/>
                </a:solidFill>
                <a:latin typeface="Bodoni MT" panose="02070603080606020203" pitchFamily="18" charset="0"/>
              </a:rPr>
              <a:t>maggiore a casa dello zio a Omaha, nel Nebraska, nel 1911.</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I suoi interessi comprendevano la vita in città, il comportamento dei gruppi minoritari e i mass media. </a:t>
            </a:r>
          </a:p>
          <a:p>
            <a:r>
              <a:rPr lang="it-IT" sz="1600" dirty="0" smtClean="0">
                <a:latin typeface="Bodoni MT" panose="02070603080606020203" pitchFamily="18" charset="0"/>
              </a:rPr>
              <a:t>E' riconosciuto come uno dei principali sociologi urbanisti.</a:t>
            </a:r>
            <a:endParaRPr lang="it-IT" sz="1600" dirty="0">
              <a:latin typeface="Bodoni MT" panose="02070603080606020203" pitchFamily="18" charset="0"/>
            </a:endParaRPr>
          </a:p>
        </p:txBody>
      </p:sp>
      <p:sp>
        <p:nvSpPr>
          <p:cNvPr id="11" name="CasellaDiTesto 10"/>
          <p:cNvSpPr txBox="1"/>
          <p:nvPr/>
        </p:nvSpPr>
        <p:spPr>
          <a:xfrm>
            <a:off x="1115616" y="4365104"/>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Il principale contributo di Wirth alla teoria sociale dello spazio urbano fu il saggio "</a:t>
            </a:r>
            <a:r>
              <a:rPr lang="it-IT" sz="1600" dirty="0" err="1" smtClean="0">
                <a:latin typeface="Bodoni MT" panose="02070603080606020203" pitchFamily="18" charset="0"/>
              </a:rPr>
              <a:t>Urbanism</a:t>
            </a:r>
            <a:r>
              <a:rPr lang="it-IT" sz="1600" dirty="0" smtClean="0">
                <a:latin typeface="Bodoni MT" panose="02070603080606020203" pitchFamily="18" charset="0"/>
              </a:rPr>
              <a:t> </a:t>
            </a:r>
            <a:r>
              <a:rPr lang="it-IT" sz="1600" dirty="0" err="1" smtClean="0">
                <a:latin typeface="Bodoni MT" panose="02070603080606020203" pitchFamily="18" charset="0"/>
              </a:rPr>
              <a:t>as</a:t>
            </a:r>
            <a:r>
              <a:rPr lang="it-IT" sz="1600" dirty="0" smtClean="0">
                <a:latin typeface="Bodoni MT" panose="02070603080606020203" pitchFamily="18" charset="0"/>
              </a:rPr>
              <a:t> a Way of Life", pubblicato sull'American Journal of </a:t>
            </a:r>
            <a:r>
              <a:rPr lang="it-IT" sz="1600" dirty="0" err="1" smtClean="0">
                <a:latin typeface="Bodoni MT" panose="02070603080606020203" pitchFamily="18" charset="0"/>
              </a:rPr>
              <a:t>Sociology</a:t>
            </a:r>
            <a:r>
              <a:rPr lang="it-IT" sz="1600" dirty="0" smtClean="0">
                <a:latin typeface="Bodoni MT" panose="02070603080606020203" pitchFamily="18" charset="0"/>
              </a:rPr>
              <a:t> nel 1938.</a:t>
            </a:r>
            <a:endParaRPr lang="it-IT" sz="1600" dirty="0">
              <a:latin typeface="Bodoni MT" panose="02070603080606020203" pitchFamily="18" charset="0"/>
            </a:endParaRPr>
          </a:p>
        </p:txBody>
      </p:sp>
      <p:sp>
        <p:nvSpPr>
          <p:cNvPr id="12" name="CasellaDiTesto 11"/>
          <p:cNvSpPr txBox="1"/>
          <p:nvPr/>
        </p:nvSpPr>
        <p:spPr>
          <a:xfrm>
            <a:off x="1115616" y="5532353"/>
            <a:ext cx="68407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La sua ricerca riguardava soprattutto il modo in cui i migranti ebrei si adattavano alla vita nell'America urbana, così come i distinti processi sociali della vita cittadina.</a:t>
            </a:r>
            <a:endParaRPr lang="it-IT" sz="1600" dirty="0">
              <a:latin typeface="Bodoni MT" panose="02070603080606020203" pitchFamily="18" charset="0"/>
            </a:endParaRP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spTree>
    <p:custDataLst>
      <p:tags r:id="rId1"/>
    </p:custDataLst>
    <p:extLst>
      <p:ext uri="{BB962C8B-B14F-4D97-AF65-F5344CB8AC3E}">
        <p14:creationId xmlns:p14="http://schemas.microsoft.com/office/powerpoint/2010/main" val="1690018865"/>
      </p:ext>
    </p:extLst>
  </p:cSld>
  <p:clrMapOvr>
    <a:masterClrMapping/>
  </p:clrMapOvr>
  <mc:AlternateContent xmlns:mc="http://schemas.openxmlformats.org/markup-compatibility/2006" xmlns:p14="http://schemas.microsoft.com/office/powerpoint/2010/main">
    <mc:Choice Requires="p14">
      <p:transition spd="slow" p14:dur="2000" advTm="35168"/>
    </mc:Choice>
    <mc:Fallback xmlns="">
      <p:transition spd="slow" advTm="35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solidFill>
                  <a:schemeClr val="tx1"/>
                </a:solidFill>
                <a:latin typeface="Bodoni MT" panose="02070603080606020203" pitchFamily="18" charset="0"/>
              </a:rPr>
              <a:t>Nasce a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una comunità pastorale in Germania. Suo padre Joseph  si guadagnava da vivere come commerciante di bestiame. La famiglia era ebrea e religiosamente attiva. Louis lasciò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per viver con sua sorella </a:t>
            </a:r>
          </a:p>
          <a:p>
            <a:pPr algn="ctr"/>
            <a:r>
              <a:rPr lang="it-IT" sz="1500" dirty="0">
                <a:solidFill>
                  <a:schemeClr val="tx1"/>
                </a:solidFill>
                <a:latin typeface="Bodoni MT" panose="02070603080606020203" pitchFamily="18" charset="0"/>
              </a:rPr>
              <a:t>maggiore a casa dello zio a Omaha, nel Nebraska, nel 1911.</a:t>
            </a:r>
            <a:endParaRPr lang="it-IT" sz="1500" dirty="0">
              <a:solidFill>
                <a:schemeClr val="tx1"/>
              </a:solidFill>
              <a:latin typeface="Bodoni MT" panose="02070603080606020203" pitchFamily="18" charset="0"/>
            </a:endParaRP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sp>
        <p:nvSpPr>
          <p:cNvPr id="14" name="CasellaDiTesto 13"/>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15" name="CasellaDiTesto 14"/>
          <p:cNvSpPr txBox="1"/>
          <p:nvPr/>
        </p:nvSpPr>
        <p:spPr>
          <a:xfrm>
            <a:off x="683568" y="3717032"/>
            <a:ext cx="3960440" cy="2677656"/>
          </a:xfrm>
          <a:prstGeom prst="rect">
            <a:avLst/>
          </a:prstGeom>
          <a:noFill/>
        </p:spPr>
        <p:txBody>
          <a:bodyPr wrap="square" rtlCol="0">
            <a:spAutoFit/>
          </a:bodyPr>
          <a:lstStyle/>
          <a:p>
            <a:r>
              <a:rPr lang="it-IT" sz="1400" i="1" dirty="0" smtClean="0">
                <a:latin typeface="Bodoni MT" panose="02070603080606020203" pitchFamily="18" charset="0"/>
              </a:rPr>
              <a:t>- (1928): The Ghetto. Chicago</a:t>
            </a:r>
          </a:p>
          <a:p>
            <a:r>
              <a:rPr lang="it-IT" sz="1400" i="1" dirty="0" smtClean="0">
                <a:latin typeface="Bodoni MT" panose="02070603080606020203" pitchFamily="18" charset="0"/>
              </a:rPr>
              <a:t>- (1936): </a:t>
            </a:r>
            <a:r>
              <a:rPr lang="it-IT" sz="1400" i="1" dirty="0" err="1" smtClean="0">
                <a:latin typeface="Bodoni MT" panose="02070603080606020203" pitchFamily="18" charset="0"/>
              </a:rPr>
              <a:t>Preface</a:t>
            </a:r>
            <a:r>
              <a:rPr lang="it-IT" sz="1400" i="1" dirty="0" smtClean="0">
                <a:latin typeface="Bodoni MT" panose="02070603080606020203" pitchFamily="18" charset="0"/>
              </a:rPr>
              <a:t> to „</a:t>
            </a:r>
            <a:r>
              <a:rPr lang="it-IT" sz="1400" i="1" dirty="0" err="1" smtClean="0">
                <a:latin typeface="Bodoni MT" panose="02070603080606020203" pitchFamily="18" charset="0"/>
              </a:rPr>
              <a:t>Ideology</a:t>
            </a:r>
            <a:r>
              <a:rPr lang="it-IT" sz="1400" i="1" dirty="0" smtClean="0">
                <a:latin typeface="Bodoni MT" panose="02070603080606020203" pitchFamily="18" charset="0"/>
              </a:rPr>
              <a:t> and Utopia“, by Karl Mannheim. </a:t>
            </a:r>
            <a:r>
              <a:rPr lang="it-IT" sz="1400" i="1" dirty="0" err="1" smtClean="0">
                <a:latin typeface="Bodoni MT" panose="02070603080606020203" pitchFamily="18" charset="0"/>
              </a:rPr>
              <a:t>In:Shils</a:t>
            </a:r>
            <a:r>
              <a:rPr lang="it-IT" sz="1400" i="1" dirty="0" smtClean="0">
                <a:latin typeface="Bodoni MT" panose="02070603080606020203" pitchFamily="18" charset="0"/>
              </a:rPr>
              <a:t>, </a:t>
            </a:r>
            <a:r>
              <a:rPr lang="it-IT" sz="1400" i="1" dirty="0" err="1" smtClean="0">
                <a:latin typeface="Bodoni MT" panose="02070603080606020203" pitchFamily="18" charset="0"/>
              </a:rPr>
              <a:t>E.;Wirth</a:t>
            </a:r>
            <a:r>
              <a:rPr lang="it-IT" sz="1400" i="1" dirty="0" smtClean="0">
                <a:latin typeface="Bodoni MT" panose="02070603080606020203" pitchFamily="18" charset="0"/>
              </a:rPr>
              <a:t>, L. (ed.), </a:t>
            </a:r>
            <a:r>
              <a:rPr lang="it-IT" sz="1400" i="1" dirty="0" err="1" smtClean="0">
                <a:latin typeface="Bodoni MT" panose="02070603080606020203" pitchFamily="18" charset="0"/>
              </a:rPr>
              <a:t>Ideology</a:t>
            </a:r>
            <a:r>
              <a:rPr lang="it-IT" sz="1400" i="1" dirty="0" smtClean="0">
                <a:latin typeface="Bodoni MT" panose="02070603080606020203" pitchFamily="18" charset="0"/>
              </a:rPr>
              <a:t> and Utopia, by Karl Mannheim, NY, p. XIII-XXXI</a:t>
            </a:r>
          </a:p>
          <a:p>
            <a:r>
              <a:rPr lang="it-IT" sz="1400" i="1" dirty="0" smtClean="0">
                <a:latin typeface="Bodoni MT" panose="02070603080606020203" pitchFamily="18" charset="0"/>
              </a:rPr>
              <a:t>- (1956): Community Life and Social Policy. </a:t>
            </a:r>
            <a:r>
              <a:rPr lang="it-IT" sz="1400" i="1" dirty="0" err="1" smtClean="0">
                <a:latin typeface="Bodoni MT" panose="02070603080606020203" pitchFamily="18" charset="0"/>
              </a:rPr>
              <a:t>Marvick</a:t>
            </a:r>
            <a:r>
              <a:rPr lang="it-IT" sz="1400" i="1" dirty="0" smtClean="0">
                <a:latin typeface="Bodoni MT" panose="02070603080606020203" pitchFamily="18" charset="0"/>
              </a:rPr>
              <a:t>, </a:t>
            </a:r>
            <a:r>
              <a:rPr lang="it-IT" sz="1400" i="1" dirty="0" err="1" smtClean="0">
                <a:latin typeface="Bodoni MT" panose="02070603080606020203" pitchFamily="18" charset="0"/>
              </a:rPr>
              <a:t>Elizabeth</a:t>
            </a:r>
            <a:r>
              <a:rPr lang="it-IT" sz="1400" i="1" dirty="0" smtClean="0">
                <a:latin typeface="Bodoni MT" panose="02070603080606020203" pitchFamily="18" charset="0"/>
              </a:rPr>
              <a:t> Wirth/</a:t>
            </a:r>
            <a:r>
              <a:rPr lang="it-IT" sz="1400" i="1" dirty="0" err="1" smtClean="0">
                <a:latin typeface="Bodoni MT" panose="02070603080606020203" pitchFamily="18" charset="0"/>
              </a:rPr>
              <a:t>Reiss</a:t>
            </a:r>
            <a:r>
              <a:rPr lang="it-IT" sz="1400" i="1" dirty="0" smtClean="0">
                <a:latin typeface="Bodoni MT" panose="02070603080606020203" pitchFamily="18" charset="0"/>
              </a:rPr>
              <a:t>, Jr. Albert J. (ed.), Chicago/</a:t>
            </a:r>
            <a:r>
              <a:rPr lang="it-IT" sz="1400" i="1" dirty="0" err="1" smtClean="0">
                <a:latin typeface="Bodoni MT" panose="02070603080606020203" pitchFamily="18" charset="0"/>
              </a:rPr>
              <a:t>London</a:t>
            </a:r>
            <a:endParaRPr lang="it-IT" sz="1400" i="1" dirty="0" smtClean="0">
              <a:latin typeface="Bodoni MT" panose="02070603080606020203" pitchFamily="18" charset="0"/>
            </a:endParaRPr>
          </a:p>
          <a:p>
            <a:r>
              <a:rPr lang="it-IT" sz="1400" i="1" dirty="0" smtClean="0">
                <a:latin typeface="Bodoni MT" panose="02070603080606020203" pitchFamily="18" charset="0"/>
              </a:rPr>
              <a:t>- (1964): On </a:t>
            </a:r>
            <a:r>
              <a:rPr lang="it-IT" sz="1400" i="1" dirty="0" err="1" smtClean="0">
                <a:latin typeface="Bodoni MT" panose="02070603080606020203" pitchFamily="18" charset="0"/>
              </a:rPr>
              <a:t>Cities</a:t>
            </a:r>
            <a:r>
              <a:rPr lang="it-IT" sz="1400" i="1" dirty="0" smtClean="0">
                <a:latin typeface="Bodoni MT" panose="02070603080606020203" pitchFamily="18" charset="0"/>
              </a:rPr>
              <a:t> and Social Life. </a:t>
            </a:r>
            <a:r>
              <a:rPr lang="it-IT" sz="1400" i="1" dirty="0" err="1" smtClean="0">
                <a:latin typeface="Bodoni MT" panose="02070603080606020203" pitchFamily="18" charset="0"/>
              </a:rPr>
              <a:t>Reiss</a:t>
            </a:r>
            <a:r>
              <a:rPr lang="it-IT" sz="1400" i="1" dirty="0" smtClean="0">
                <a:latin typeface="Bodoni MT" panose="02070603080606020203" pitchFamily="18" charset="0"/>
              </a:rPr>
              <a:t>, A. J. (ed.), Chicago/</a:t>
            </a:r>
            <a:r>
              <a:rPr lang="it-IT" sz="1400" i="1" dirty="0" err="1" smtClean="0">
                <a:latin typeface="Bodoni MT" panose="02070603080606020203" pitchFamily="18" charset="0"/>
              </a:rPr>
              <a:t>London</a:t>
            </a:r>
            <a:endParaRPr lang="it-IT" sz="1400" i="1" dirty="0" smtClean="0">
              <a:latin typeface="Bodoni MT" panose="02070603080606020203" pitchFamily="18" charset="0"/>
            </a:endParaRPr>
          </a:p>
          <a:p>
            <a:r>
              <a:rPr lang="it-IT" sz="1400" i="1" dirty="0" err="1" smtClean="0">
                <a:latin typeface="Bodoni MT" panose="02070603080606020203" pitchFamily="18" charset="0"/>
              </a:rPr>
              <a:t>Reiss</a:t>
            </a:r>
            <a:r>
              <a:rPr lang="it-IT" sz="1400" i="1" dirty="0" smtClean="0">
                <a:latin typeface="Bodoni MT" panose="02070603080606020203" pitchFamily="18" charset="0"/>
              </a:rPr>
              <a:t>, Albert </a:t>
            </a:r>
            <a:r>
              <a:rPr lang="it-IT" sz="1400" i="1" dirty="0" err="1" smtClean="0">
                <a:latin typeface="Bodoni MT" panose="02070603080606020203" pitchFamily="18" charset="0"/>
              </a:rPr>
              <a:t>J.jr</a:t>
            </a:r>
            <a:r>
              <a:rPr lang="it-IT" sz="1400" i="1" dirty="0" smtClean="0">
                <a:latin typeface="Bodoni MT" panose="02070603080606020203" pitchFamily="18" charset="0"/>
              </a:rPr>
              <a:t>. (1964): "</a:t>
            </a:r>
            <a:r>
              <a:rPr lang="it-IT" sz="1400" i="1" dirty="0" err="1" smtClean="0">
                <a:latin typeface="Bodoni MT" panose="02070603080606020203" pitchFamily="18" charset="0"/>
              </a:rPr>
              <a:t>Introduction</a:t>
            </a:r>
            <a:r>
              <a:rPr lang="it-IT" sz="1400" i="1" dirty="0" smtClean="0">
                <a:latin typeface="Bodoni MT" panose="02070603080606020203" pitchFamily="18" charset="0"/>
              </a:rPr>
              <a:t>", </a:t>
            </a:r>
            <a:r>
              <a:rPr lang="it-IT" sz="1400" i="1" dirty="0" err="1" smtClean="0">
                <a:latin typeface="Bodoni MT" panose="02070603080606020203" pitchFamily="18" charset="0"/>
              </a:rPr>
              <a:t>Sociology</a:t>
            </a:r>
            <a:r>
              <a:rPr lang="it-IT" sz="1400" i="1" dirty="0" smtClean="0">
                <a:latin typeface="Bodoni MT" panose="02070603080606020203" pitchFamily="18" charset="0"/>
              </a:rPr>
              <a:t> </a:t>
            </a:r>
            <a:r>
              <a:rPr lang="it-IT" sz="1400" i="1" dirty="0" err="1" smtClean="0">
                <a:latin typeface="Bodoni MT" panose="02070603080606020203" pitchFamily="18" charset="0"/>
              </a:rPr>
              <a:t>as</a:t>
            </a:r>
            <a:r>
              <a:rPr lang="it-IT" sz="1400" i="1" dirty="0" smtClean="0">
                <a:latin typeface="Bodoni MT" panose="02070603080606020203" pitchFamily="18" charset="0"/>
              </a:rPr>
              <a:t> a Discipline. In: Wirth, Louis (1964)</a:t>
            </a:r>
            <a:endParaRPr lang="it-IT" sz="1400" dirty="0">
              <a:latin typeface="Bodoni MT" panose="02070603080606020203" pitchFamily="18" charset="0"/>
            </a:endParaRP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906" y="3068960"/>
            <a:ext cx="2411735" cy="3613459"/>
          </a:xfrm>
          <a:prstGeom prst="rect">
            <a:avLst/>
          </a:prstGeom>
        </p:spPr>
      </p:pic>
    </p:spTree>
    <p:custDataLst>
      <p:tags r:id="rId1"/>
    </p:custDataLst>
    <p:extLst>
      <p:ext uri="{BB962C8B-B14F-4D97-AF65-F5344CB8AC3E}">
        <p14:creationId xmlns:p14="http://schemas.microsoft.com/office/powerpoint/2010/main" val="1849056668"/>
      </p:ext>
    </p:extLst>
  </p:cSld>
  <p:clrMapOvr>
    <a:masterClrMapping/>
  </p:clrMapOvr>
  <mc:AlternateContent xmlns:mc="http://schemas.openxmlformats.org/markup-compatibility/2006" xmlns:p14="http://schemas.microsoft.com/office/powerpoint/2010/main">
    <mc:Choice Requires="p14">
      <p:transition spd="slow" p14:dur="2000" advTm="13036"/>
    </mc:Choice>
    <mc:Fallback xmlns="">
      <p:transition spd="slow" advTm="13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solidFill>
                  <a:schemeClr val="tx1"/>
                </a:solidFill>
                <a:latin typeface="Bodoni MT" panose="02070603080606020203" pitchFamily="18" charset="0"/>
              </a:rPr>
              <a:t>Nasce a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una comunità pastorale in Germania. Suo padre Joseph  si guadagnava da vivere come commerciante di bestiame. La famiglia era ebrea e religiosamente attiva. Louis lasciò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per viver con sua sorella </a:t>
            </a:r>
          </a:p>
          <a:p>
            <a:pPr algn="ctr"/>
            <a:r>
              <a:rPr lang="it-IT" sz="1500" dirty="0">
                <a:solidFill>
                  <a:schemeClr val="tx1"/>
                </a:solidFill>
                <a:latin typeface="Bodoni MT" panose="02070603080606020203" pitchFamily="18" charset="0"/>
              </a:rPr>
              <a:t>maggiore a casa dello zio a Omaha, nel Nebraska, nel 1911.</a:t>
            </a:r>
            <a:endParaRPr lang="it-IT" sz="1500" dirty="0">
              <a:solidFill>
                <a:schemeClr val="tx1"/>
              </a:solidFill>
              <a:latin typeface="Bodoni MT" panose="02070603080606020203" pitchFamily="18" charset="0"/>
            </a:endParaRP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130" y="3100774"/>
            <a:ext cx="2411735" cy="3613459"/>
          </a:xfrm>
          <a:prstGeom prst="rect">
            <a:avLst/>
          </a:prstGeom>
        </p:spPr>
      </p:pic>
      <p:pic>
        <p:nvPicPr>
          <p:cNvPr id="5122" name="Picture 2" descr="Risultati immagini per Preface to âIdeology and Utopiaâ, by Karl Mannhe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99788"/>
            <a:ext cx="2220552" cy="3528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00844"/>
      </p:ext>
    </p:extLst>
  </p:cSld>
  <p:clrMapOvr>
    <a:masterClrMapping/>
  </p:clrMapOvr>
  <mc:AlternateContent xmlns:mc="http://schemas.openxmlformats.org/markup-compatibility/2006" xmlns:p14="http://schemas.microsoft.com/office/powerpoint/2010/main">
    <mc:Choice Requires="p14">
      <p:transition spd="slow" p14:dur="2000" advTm="7502"/>
    </mc:Choice>
    <mc:Fallback xmlns="">
      <p:transition spd="slow" advTm="75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Egli rimane una figura importante nella storia della sociologia polacca e americana; il fondatore della sociologia accademica polacca e di un'intera scuola di pensiero in sociologia.</a:t>
            </a:r>
            <a:endParaRPr lang="it-IT" sz="1600" dirty="0">
              <a:latin typeface="Bodoni MT" panose="02070603080606020203" pitchFamily="18" charset="0"/>
            </a:endParaRPr>
          </a:p>
        </p:txBody>
      </p:sp>
      <p:sp>
        <p:nvSpPr>
          <p:cNvPr id="11" name="CasellaDiTesto 10"/>
          <p:cNvSpPr txBox="1"/>
          <p:nvPr/>
        </p:nvSpPr>
        <p:spPr>
          <a:xfrm>
            <a:off x="1115616" y="4365104"/>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vinto la fama internazionale come coautore, con William I. Thomas, dello studio "Il contadino polacco in Europa e in America" (1918-20), </a:t>
            </a:r>
          </a:p>
          <a:p>
            <a:r>
              <a:rPr lang="it-IT" sz="1600" dirty="0" smtClean="0">
                <a:latin typeface="Bodoni MT" panose="02070603080606020203" pitchFamily="18" charset="0"/>
              </a:rPr>
              <a:t>che è considerato il fondamento della moderna sociologia empirica.</a:t>
            </a:r>
            <a:endParaRPr lang="it-IT" sz="1600" dirty="0">
              <a:latin typeface="Bodoni MT" panose="02070603080606020203" pitchFamily="18" charset="0"/>
            </a:endParaRPr>
          </a:p>
        </p:txBody>
      </p:sp>
      <p:sp>
        <p:nvSpPr>
          <p:cNvPr id="12" name="CasellaDiTesto 11"/>
          <p:cNvSpPr txBox="1"/>
          <p:nvPr/>
        </p:nvSpPr>
        <p:spPr>
          <a:xfrm>
            <a:off x="1115616" y="5532353"/>
            <a:ext cx="68407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anche dato importanti contributi alla teoria sociologica, introducendo termini come il coefficiente umanistico e il culturalismo.</a:t>
            </a:r>
            <a:endParaRPr lang="it-IT" sz="1600" dirty="0">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spTree>
    <p:custDataLst>
      <p:tags r:id="rId1"/>
    </p:custDataLst>
    <p:extLst>
      <p:ext uri="{BB962C8B-B14F-4D97-AF65-F5344CB8AC3E}">
        <p14:creationId xmlns:p14="http://schemas.microsoft.com/office/powerpoint/2010/main" val="2859225027"/>
      </p:ext>
    </p:extLst>
  </p:cSld>
  <p:clrMapOvr>
    <a:masterClrMapping/>
  </p:clrMapOvr>
  <mc:AlternateContent xmlns:mc="http://schemas.openxmlformats.org/markup-compatibility/2006" xmlns:p14="http://schemas.microsoft.com/office/powerpoint/2010/main">
    <mc:Choice Requires="p14">
      <p:transition spd="slow" p14:dur="2000" advTm="29341"/>
    </mc:Choice>
    <mc:Fallback xmlns="">
      <p:transition spd="slow" advTm="293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sp>
        <p:nvSpPr>
          <p:cNvPr id="13" name="CasellaDiTesto 12"/>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15" name="CasellaDiTesto 14"/>
          <p:cNvSpPr txBox="1"/>
          <p:nvPr/>
        </p:nvSpPr>
        <p:spPr>
          <a:xfrm>
            <a:off x="467544" y="3717032"/>
            <a:ext cx="4608512" cy="2462213"/>
          </a:xfrm>
          <a:prstGeom prst="rect">
            <a:avLst/>
          </a:prstGeom>
          <a:noFill/>
        </p:spPr>
        <p:txBody>
          <a:bodyPr wrap="square" rtlCol="0">
            <a:spAutoFit/>
          </a:bodyPr>
          <a:lstStyle/>
          <a:p>
            <a:r>
              <a:rPr lang="en-US" sz="1400" i="1" dirty="0" smtClean="0">
                <a:latin typeface="Bodoni MT" panose="02070603080606020203" pitchFamily="18" charset="0"/>
              </a:rPr>
              <a:t>- Cultural Reality, Chicago, 1919.</a:t>
            </a:r>
          </a:p>
          <a:p>
            <a:r>
              <a:rPr lang="en-US" sz="1400" i="1" dirty="0" smtClean="0">
                <a:latin typeface="Bodoni MT" panose="02070603080606020203" pitchFamily="18" charset="0"/>
              </a:rPr>
              <a:t>- The Laws of Social Psychology, Warsaw, 1926.</a:t>
            </a:r>
          </a:p>
          <a:p>
            <a:r>
              <a:rPr lang="en-US" sz="1400" i="1" dirty="0" smtClean="0">
                <a:latin typeface="Bodoni MT" panose="02070603080606020203" pitchFamily="18" charset="0"/>
              </a:rPr>
              <a:t>- The Method of Sociology, New York, 1934.</a:t>
            </a:r>
          </a:p>
          <a:p>
            <a:r>
              <a:rPr lang="en-US" sz="1400" i="1" dirty="0" smtClean="0">
                <a:latin typeface="Bodoni MT" panose="02070603080606020203" pitchFamily="18" charset="0"/>
              </a:rPr>
              <a:t>- Social Actions, New York 1936.</a:t>
            </a:r>
          </a:p>
          <a:p>
            <a:r>
              <a:rPr lang="en-US" sz="1400" i="1" dirty="0" smtClean="0">
                <a:latin typeface="Bodoni MT" panose="02070603080606020203" pitchFamily="18" charset="0"/>
              </a:rPr>
              <a:t>- The Social Role of the Man of Knowledge, New York, 1940.</a:t>
            </a:r>
          </a:p>
          <a:p>
            <a:r>
              <a:rPr lang="en-US" sz="1400" i="1" dirty="0" smtClean="0">
                <a:latin typeface="Bodoni MT" panose="02070603080606020203" pitchFamily="18" charset="0"/>
              </a:rPr>
              <a:t>- Cultural Sciences: Their Origin and Development, </a:t>
            </a:r>
          </a:p>
          <a:p>
            <a:r>
              <a:rPr lang="en-US" sz="1400" i="1" dirty="0" smtClean="0">
                <a:latin typeface="Bodoni MT" panose="02070603080606020203" pitchFamily="18" charset="0"/>
              </a:rPr>
              <a:t>	Urbana, 1952.</a:t>
            </a:r>
          </a:p>
          <a:p>
            <a:r>
              <a:rPr lang="en-US" sz="1400" i="1" dirty="0" smtClean="0">
                <a:latin typeface="Bodoni MT" panose="02070603080606020203" pitchFamily="18" charset="0"/>
              </a:rPr>
              <a:t>- Modern Nationalities, Urbana, 1952.</a:t>
            </a:r>
          </a:p>
          <a:p>
            <a:r>
              <a:rPr lang="en-US" sz="1400" i="1" dirty="0" smtClean="0">
                <a:latin typeface="Bodoni MT" panose="02070603080606020203" pitchFamily="18" charset="0"/>
              </a:rPr>
              <a:t>- Social Relations and Social Roles: The Unfinished 	Systematic Sociology, San Francisco, 1965</a:t>
            </a:r>
          </a:p>
          <a:p>
            <a:r>
              <a:rPr lang="en-US" sz="1400" i="1" dirty="0" smtClean="0">
                <a:latin typeface="Bodoni MT" panose="02070603080606020203" pitchFamily="18" charset="0"/>
              </a:rPr>
              <a:t>- The Social Role of the University Student, </a:t>
            </a:r>
            <a:r>
              <a:rPr lang="en-US" sz="1400" i="1" dirty="0" err="1" smtClean="0">
                <a:latin typeface="Bodoni MT" panose="02070603080606020203" pitchFamily="18" charset="0"/>
              </a:rPr>
              <a:t>Poznań</a:t>
            </a:r>
            <a:r>
              <a:rPr lang="en-US" sz="1400" i="1" dirty="0" smtClean="0">
                <a:latin typeface="Bodoni MT" panose="02070603080606020203" pitchFamily="18" charset="0"/>
              </a:rPr>
              <a:t>, 1994.</a:t>
            </a:r>
            <a:endParaRPr lang="it-IT" sz="1400" dirty="0">
              <a:latin typeface="Bodoni MT" panose="02070603080606020203" pitchFamily="18" charset="0"/>
            </a:endParaRPr>
          </a:p>
        </p:txBody>
      </p:sp>
      <p:pic>
        <p:nvPicPr>
          <p:cNvPr id="4098" name="Picture 2" descr="https://upload.wikimedia.org/wikipedia/commons/a/a0/Znaniecki_1918_the_polish_peasant_in_europe_and_america_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620391"/>
            <a:ext cx="2608202" cy="41771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6096682"/>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pic>
        <p:nvPicPr>
          <p:cNvPr id="4098" name="Picture 2" descr="https://upload.wikimedia.org/wikipedia/commons/a/a0/Znaniecki_1918_the_polish_peasant_in_europe_and_america_c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085368"/>
            <a:ext cx="2203246" cy="352860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isultati immagini per Cultural Reality Znaniec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377" y="3268947"/>
            <a:ext cx="2107363" cy="33450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sultati immagini per Modern Nationalities Znaniec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3268949"/>
            <a:ext cx="2232248" cy="33450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9705397"/>
      </p:ext>
    </p:extLst>
  </p:cSld>
  <p:clrMapOvr>
    <a:masterClrMapping/>
  </p:clrMapOvr>
  <mc:AlternateContent xmlns:mc="http://schemas.openxmlformats.org/markup-compatibility/2006" xmlns:p14="http://schemas.microsoft.com/office/powerpoint/2010/main">
    <mc:Choice Requires="p14">
      <p:transition spd="slow" p14:dur="2000" advTm="8940"/>
    </mc:Choice>
    <mc:Fallback xmlns="">
      <p:transition spd="slow" advTm="8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de-DE" sz="2800" dirty="0">
                <a:latin typeface="Bodoni MT" panose="02070603080606020203" pitchFamily="18" charset="0"/>
              </a:rPr>
              <a:t>Clifford Robe Shaw</a:t>
            </a:r>
          </a:p>
          <a:p>
            <a:r>
              <a:rPr lang="en-US" sz="1200" b="1" dirty="0" smtClean="0"/>
              <a:t>* 1895 in Luray, Indiana; † 1957</a:t>
            </a:r>
            <a:endParaRPr lang="it-IT" sz="1200" b="1" dirty="0"/>
          </a:p>
        </p:txBody>
      </p:sp>
      <p:sp>
        <p:nvSpPr>
          <p:cNvPr id="3" name="Rettangolo arrotondato 2"/>
          <p:cNvSpPr/>
          <p:nvPr/>
        </p:nvSpPr>
        <p:spPr>
          <a:xfrm>
            <a:off x="2627784" y="1498381"/>
            <a:ext cx="5688632" cy="12267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Shaw è cresciuto come figlio di un contadino in una piccola comunità agricola dell'Indiana. </a:t>
            </a:r>
          </a:p>
          <a:p>
            <a:pPr algn="ctr"/>
            <a:r>
              <a:rPr lang="it-IT" sz="1500" dirty="0" smtClean="0">
                <a:solidFill>
                  <a:schemeClr val="tx1"/>
                </a:solidFill>
                <a:latin typeface="Bodoni MT" panose="02070603080606020203" pitchFamily="18" charset="0"/>
              </a:rPr>
              <a:t>Inizialmente ha studiato per diventare un ecclesiastico, ma poi, </a:t>
            </a:r>
          </a:p>
          <a:p>
            <a:pPr algn="ctr"/>
            <a:r>
              <a:rPr lang="it-IT" sz="1500" dirty="0" smtClean="0">
                <a:solidFill>
                  <a:schemeClr val="tx1"/>
                </a:solidFill>
                <a:latin typeface="Bodoni MT" panose="02070603080606020203" pitchFamily="18" charset="0"/>
              </a:rPr>
              <a:t>dopo aver completato il servizio militare nel 1918,</a:t>
            </a:r>
          </a:p>
          <a:p>
            <a:pPr algn="ctr"/>
            <a:r>
              <a:rPr lang="it-IT" sz="1500" dirty="0" smtClean="0">
                <a:solidFill>
                  <a:schemeClr val="tx1"/>
                </a:solidFill>
                <a:latin typeface="Bodoni MT" panose="02070603080606020203" pitchFamily="18" charset="0"/>
              </a:rPr>
              <a:t> si è rivolto alla sociologia e ha studiato all'Università di Chicago.</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44220" y="3501008"/>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È noto per aver scritto The Jack-Roller nel 1930: Una storia del ragazzo delinquente, una monografia su un criminale americano di origine polacca, uno studio fondatore con il suo contenuto e metodo, basato su interviste e un approccio esistenziale, </a:t>
            </a:r>
            <a:r>
              <a:rPr lang="it-IT" sz="1600" dirty="0" err="1" smtClean="0">
                <a:latin typeface="Bodoni MT" panose="02070603080606020203" pitchFamily="18" charset="0"/>
              </a:rPr>
              <a:t>etnobiografico</a:t>
            </a:r>
            <a:r>
              <a:rPr lang="it-IT" sz="1600" dirty="0" smtClean="0">
                <a:latin typeface="Bodoni MT" panose="02070603080606020203" pitchFamily="18" charset="0"/>
              </a:rPr>
              <a:t>. </a:t>
            </a:r>
            <a:endParaRPr lang="it-IT" sz="1600" dirty="0">
              <a:latin typeface="Bodoni MT" panose="02070603080606020203" pitchFamily="18" charset="0"/>
            </a:endParaRPr>
          </a:p>
        </p:txBody>
      </p:sp>
      <p:sp>
        <p:nvSpPr>
          <p:cNvPr id="11" name="CasellaDiTesto 10"/>
          <p:cNvSpPr txBox="1"/>
          <p:nvPr/>
        </p:nvSpPr>
        <p:spPr>
          <a:xfrm>
            <a:off x="1134355" y="4911272"/>
            <a:ext cx="6654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fondato il Chicago Area Project e ha diretto </a:t>
            </a:r>
            <a:r>
              <a:rPr lang="en-US" sz="1600" dirty="0" err="1" smtClean="0">
                <a:latin typeface="Bodoni MT" panose="02070603080606020203" pitchFamily="18" charset="0"/>
              </a:rPr>
              <a:t>l'Institute</a:t>
            </a:r>
            <a:r>
              <a:rPr lang="en-US" sz="1600" dirty="0" smtClean="0">
                <a:latin typeface="Bodoni MT" panose="02070603080606020203" pitchFamily="18" charset="0"/>
              </a:rPr>
              <a:t> of Juvenile Research </a:t>
            </a:r>
            <a:r>
              <a:rPr lang="en-US" sz="1600" dirty="0" err="1" smtClean="0">
                <a:latin typeface="Bodoni MT" panose="02070603080606020203" pitchFamily="18" charset="0"/>
              </a:rPr>
              <a:t>negli</a:t>
            </a:r>
            <a:r>
              <a:rPr lang="en-US" sz="1600" dirty="0" smtClean="0">
                <a:latin typeface="Bodoni MT" panose="02070603080606020203" pitchFamily="18" charset="0"/>
              </a:rPr>
              <a:t> </a:t>
            </a:r>
            <a:r>
              <a:rPr lang="en-US" sz="1600" dirty="0" err="1" smtClean="0">
                <a:latin typeface="Bodoni MT" panose="02070603080606020203" pitchFamily="18" charset="0"/>
              </a:rPr>
              <a:t>anni</a:t>
            </a:r>
            <a:r>
              <a:rPr lang="en-US" sz="1600" dirty="0" smtClean="0">
                <a:latin typeface="Bodoni MT" panose="02070603080606020203" pitchFamily="18" charset="0"/>
              </a:rPr>
              <a:t> 1950.</a:t>
            </a:r>
            <a:endParaRPr lang="it-IT" sz="1600" dirty="0">
              <a:latin typeface="Bodoni MT" panose="02070603080606020203" pitchFamily="18" charset="0"/>
            </a:endParaRPr>
          </a:p>
        </p:txBody>
      </p:sp>
      <p:sp>
        <p:nvSpPr>
          <p:cNvPr id="12" name="CasellaDiTesto 11"/>
          <p:cNvSpPr txBox="1"/>
          <p:nvPr/>
        </p:nvSpPr>
        <p:spPr>
          <a:xfrm>
            <a:off x="1127453" y="5870907"/>
            <a:ext cx="684076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È considerato un precursore della criminologia</a:t>
            </a:r>
            <a:endParaRPr lang="it-IT" sz="1600" dirty="0">
              <a:latin typeface="Bodoni MT" panose="02070603080606020203" pitchFamily="18" charset="0"/>
            </a:endParaRPr>
          </a:p>
        </p:txBody>
      </p:sp>
      <p:pic>
        <p:nvPicPr>
          <p:cNvPr id="7170"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1798793" cy="22484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3267954"/>
      </p:ext>
    </p:extLst>
  </p:cSld>
  <p:clrMapOvr>
    <a:masterClrMapping/>
  </p:clrMapOvr>
  <mc:AlternateContent xmlns:mc="http://schemas.openxmlformats.org/markup-compatibility/2006" xmlns:p14="http://schemas.microsoft.com/office/powerpoint/2010/main">
    <mc:Choice Requires="p14">
      <p:transition spd="slow" p14:dur="2000" advTm="24467"/>
    </mc:Choice>
    <mc:Fallback xmlns="">
      <p:transition spd="slow" advTm="244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de-DE" sz="2800" dirty="0">
                <a:latin typeface="Bodoni MT" panose="02070603080606020203" pitchFamily="18" charset="0"/>
              </a:rPr>
              <a:t>Clifford Robe Shaw</a:t>
            </a:r>
          </a:p>
          <a:p>
            <a:r>
              <a:rPr lang="en-US" sz="1200" b="1" dirty="0" smtClean="0"/>
              <a:t>* 1895 in Luray, Indiana; † 1957</a:t>
            </a:r>
            <a:endParaRPr lang="it-IT" sz="1200" b="1" dirty="0"/>
          </a:p>
        </p:txBody>
      </p:sp>
      <p:sp>
        <p:nvSpPr>
          <p:cNvPr id="3" name="Rettangolo arrotondato 2"/>
          <p:cNvSpPr/>
          <p:nvPr/>
        </p:nvSpPr>
        <p:spPr>
          <a:xfrm>
            <a:off x="2627784" y="1498381"/>
            <a:ext cx="5688632" cy="12267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Shaw è cresciuto come figlio di un contadino in una piccola comunità agricola dell'Indiana. </a:t>
            </a:r>
          </a:p>
          <a:p>
            <a:pPr algn="ctr"/>
            <a:r>
              <a:rPr lang="it-IT" sz="1500" dirty="0" smtClean="0">
                <a:solidFill>
                  <a:schemeClr val="tx1"/>
                </a:solidFill>
                <a:latin typeface="Bodoni MT" panose="02070603080606020203" pitchFamily="18" charset="0"/>
              </a:rPr>
              <a:t>Inizialmente ha studiato per diventare un ecclesiastico, ma poi, </a:t>
            </a:r>
          </a:p>
          <a:p>
            <a:pPr algn="ctr"/>
            <a:r>
              <a:rPr lang="it-IT" sz="1500" dirty="0" smtClean="0">
                <a:solidFill>
                  <a:schemeClr val="tx1"/>
                </a:solidFill>
                <a:latin typeface="Bodoni MT" panose="02070603080606020203" pitchFamily="18" charset="0"/>
              </a:rPr>
              <a:t>dopo aver completato il servizio militare nel 1918,</a:t>
            </a:r>
          </a:p>
          <a:p>
            <a:pPr algn="ctr"/>
            <a:r>
              <a:rPr lang="it-IT" sz="1500" dirty="0" smtClean="0">
                <a:solidFill>
                  <a:schemeClr val="tx1"/>
                </a:solidFill>
                <a:latin typeface="Bodoni MT" panose="02070603080606020203" pitchFamily="18" charset="0"/>
              </a:rPr>
              <a:t> si è rivolto alla sociologia e ha studiato all'Università di Chicago.</a:t>
            </a:r>
            <a:endParaRPr lang="it-IT" sz="1500" dirty="0">
              <a:solidFill>
                <a:schemeClr val="tx1"/>
              </a:solidFill>
              <a:latin typeface="Bodoni MT" panose="02070603080606020203" pitchFamily="18" charset="0"/>
            </a:endParaRPr>
          </a:p>
        </p:txBody>
      </p:sp>
      <p:pic>
        <p:nvPicPr>
          <p:cNvPr id="7170"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1798793" cy="2248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isultati immagini per Clifford Robe Shaw The Jack-Ro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982854"/>
            <a:ext cx="2430368" cy="36442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isultati immagini per Delinquency Areas. A Study of the Geographic Distribution of School Trua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2968756"/>
            <a:ext cx="2308756" cy="3672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46596"/>
      </p:ext>
    </p:extLst>
  </p:cSld>
  <p:clrMapOvr>
    <a:masterClrMapping/>
  </p:clrMapOvr>
  <mc:AlternateContent xmlns:mc="http://schemas.openxmlformats.org/markup-compatibility/2006" xmlns:p14="http://schemas.microsoft.com/office/powerpoint/2010/main">
    <mc:Choice Requires="p14">
      <p:transition spd="slow" p14:dur="2000" advTm="10828"/>
    </mc:Choice>
    <mc:Fallback xmlns="">
      <p:transition spd="slow" advTm="10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down)">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5256584" cy="707886"/>
          </a:xfrm>
          <a:prstGeom prst="rect">
            <a:avLst/>
          </a:prstGeom>
          <a:noFill/>
        </p:spPr>
        <p:txBody>
          <a:bodyPr wrap="square" rtlCol="0">
            <a:spAutoFit/>
          </a:bodyPr>
          <a:lstStyle/>
          <a:p>
            <a:r>
              <a:rPr lang="it-IT" sz="2800" b="1" dirty="0" err="1">
                <a:latin typeface="Bodoni MT" panose="02070603080606020203" pitchFamily="18" charset="0"/>
              </a:rPr>
              <a:t>Erving</a:t>
            </a:r>
            <a:r>
              <a:rPr lang="it-IT" sz="2800" b="1" dirty="0">
                <a:latin typeface="Bodoni MT" panose="02070603080606020203" pitchFamily="18" charset="0"/>
              </a:rPr>
              <a:t> </a:t>
            </a:r>
            <a:r>
              <a:rPr lang="it-IT" sz="2800" b="1" dirty="0" err="1">
                <a:latin typeface="Bodoni MT" panose="02070603080606020203" pitchFamily="18" charset="0"/>
              </a:rPr>
              <a:t>Goffman</a:t>
            </a:r>
            <a:endParaRPr lang="it-IT" sz="2800" dirty="0">
              <a:latin typeface="Bodoni MT" panose="02070603080606020203" pitchFamily="18" charset="0"/>
            </a:endParaRPr>
          </a:p>
          <a:p>
            <a:r>
              <a:rPr lang="it-IT" sz="1200" dirty="0"/>
              <a:t>(</a:t>
            </a:r>
            <a:r>
              <a:rPr lang="it-IT" sz="1200" dirty="0" err="1"/>
              <a:t>Mannville</a:t>
            </a:r>
            <a:r>
              <a:rPr lang="it-IT" sz="1200" dirty="0"/>
              <a:t>, 11 giugno 1922 – Filadelfia, 19 novembre 1982</a:t>
            </a:r>
            <a:r>
              <a:rPr lang="it-IT" sz="1200" dirty="0" smtClean="0"/>
              <a:t>)</a:t>
            </a:r>
            <a:endParaRPr lang="it-IT" sz="1200" dirty="0"/>
          </a:p>
        </p:txBody>
      </p:sp>
      <p:sp>
        <p:nvSpPr>
          <p:cNvPr id="3" name="Rettangolo arrotondato 2"/>
          <p:cNvSpPr/>
          <p:nvPr/>
        </p:nvSpPr>
        <p:spPr>
          <a:xfrm>
            <a:off x="2627784" y="1498380"/>
            <a:ext cx="5688632" cy="13545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solidFill>
                <a:schemeClr val="tx1"/>
              </a:solidFill>
              <a:latin typeface="Bodoni MT" panose="02070603080606020203" pitchFamily="18" charset="0"/>
            </a:endParaRPr>
          </a:p>
          <a:p>
            <a:pPr algn="ct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a:t>
            </a:r>
            <a:r>
              <a:rPr lang="it-IT" sz="1500" i="1" dirty="0">
                <a:solidFill>
                  <a:schemeClr val="tx1"/>
                </a:solidFill>
                <a:latin typeface="Bodoni MT" panose="02070603080606020203" pitchFamily="18" charset="0"/>
              </a:rPr>
              <a:t>Posso solo suggerire che chi vuole combattere la falsa coscienza e destare la gente ai suoi veri interessi ha molto da fare, perché il </a:t>
            </a:r>
            <a:r>
              <a:rPr lang="it-IT" sz="1500" i="1" dirty="0" smtClean="0">
                <a:solidFill>
                  <a:schemeClr val="tx1"/>
                </a:solidFill>
                <a:latin typeface="Bodoni MT" panose="02070603080606020203" pitchFamily="18" charset="0"/>
              </a:rPr>
              <a:t>sonno</a:t>
            </a:r>
          </a:p>
          <a:p>
            <a:pPr algn="ctr"/>
            <a:r>
              <a:rPr lang="it-IT" sz="1500" i="1" dirty="0" smtClean="0">
                <a:solidFill>
                  <a:schemeClr val="tx1"/>
                </a:solidFill>
                <a:latin typeface="Bodoni MT" panose="02070603080606020203" pitchFamily="18" charset="0"/>
              </a:rPr>
              <a:t> </a:t>
            </a:r>
            <a:r>
              <a:rPr lang="it-IT" sz="1500" i="1" dirty="0">
                <a:solidFill>
                  <a:schemeClr val="tx1"/>
                </a:solidFill>
                <a:latin typeface="Bodoni MT" panose="02070603080606020203" pitchFamily="18" charset="0"/>
              </a:rPr>
              <a:t>è molto profondo. Ed io non intendo fornire una ninna-nanna,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ma </a:t>
            </a:r>
            <a:r>
              <a:rPr lang="it-IT" sz="1500" i="1" dirty="0">
                <a:solidFill>
                  <a:schemeClr val="tx1"/>
                </a:solidFill>
                <a:latin typeface="Bodoni MT" panose="02070603080606020203" pitchFamily="18" charset="0"/>
              </a:rPr>
              <a:t>semplicemente entrare furtivamente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e </a:t>
            </a:r>
            <a:r>
              <a:rPr lang="it-IT" sz="1500" i="1" dirty="0">
                <a:solidFill>
                  <a:schemeClr val="tx1"/>
                </a:solidFill>
                <a:latin typeface="Bodoni MT" panose="02070603080606020203" pitchFamily="18" charset="0"/>
              </a:rPr>
              <a:t>osservare il modo in cui la gente russa.» </a:t>
            </a:r>
          </a:p>
          <a:p>
            <a:pPr algn="ctr"/>
            <a:r>
              <a:rPr lang="it-IT" sz="1500" dirty="0">
                <a:solidFill>
                  <a:schemeClr val="tx1"/>
                </a:solidFill>
                <a:latin typeface="Bodoni MT" panose="02070603080606020203" pitchFamily="18" charset="0"/>
              </a:rPr>
              <a:t> </a:t>
            </a:r>
          </a:p>
          <a:p>
            <a:pPr algn="ctr"/>
            <a:endParaRPr lang="it-IT" sz="1500" dirty="0">
              <a:solidFill>
                <a:schemeClr val="tx1"/>
              </a:solidFill>
              <a:latin typeface="Bodoni MT" panose="02070603080606020203" pitchFamily="18" charset="0"/>
            </a:endParaRPr>
          </a:p>
        </p:txBody>
      </p:sp>
      <p:sp>
        <p:nvSpPr>
          <p:cNvPr id="9" name="Parentesi graffa aperta 8"/>
          <p:cNvSpPr/>
          <p:nvPr/>
        </p:nvSpPr>
        <p:spPr>
          <a:xfrm>
            <a:off x="334857" y="3140968"/>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err="1">
                <a:latin typeface="Bodoni MT" panose="02070603080606020203" pitchFamily="18" charset="0"/>
              </a:rPr>
              <a:t>Goffman</a:t>
            </a:r>
            <a:r>
              <a:rPr lang="it-IT" sz="1600" dirty="0">
                <a:latin typeface="Bodoni MT" panose="02070603080606020203" pitchFamily="18" charset="0"/>
              </a:rPr>
              <a:t> </a:t>
            </a:r>
            <a:r>
              <a:rPr lang="it-IT" sz="1600" dirty="0" smtClean="0">
                <a:latin typeface="Bodoni MT" panose="02070603080606020203" pitchFamily="18" charset="0"/>
              </a:rPr>
              <a:t>parla di </a:t>
            </a:r>
            <a:r>
              <a:rPr lang="it-IT" sz="1600" b="1" i="1" u="sng" dirty="0" smtClean="0">
                <a:latin typeface="Bodoni MT" panose="02070603080606020203" pitchFamily="18" charset="0"/>
              </a:rPr>
              <a:t>stigmatizzazione</a:t>
            </a:r>
            <a:r>
              <a:rPr lang="it-IT" sz="1600" dirty="0" smtClean="0">
                <a:latin typeface="Bodoni MT" panose="02070603080606020203" pitchFamily="18" charset="0"/>
              </a:rPr>
              <a:t>, ovvero un </a:t>
            </a:r>
            <a:r>
              <a:rPr lang="it-IT" sz="1600" dirty="0">
                <a:latin typeface="Bodoni MT" panose="02070603080606020203" pitchFamily="18" charset="0"/>
              </a:rPr>
              <a:t>atto è considerato deviante in quanto viene </a:t>
            </a:r>
            <a:r>
              <a:rPr lang="it-IT" sz="1600" dirty="0" smtClean="0">
                <a:latin typeface="Bodoni MT" panose="02070603080606020203" pitchFamily="18" charset="0"/>
              </a:rPr>
              <a:t>stigmatizzato (</a:t>
            </a:r>
            <a:r>
              <a:rPr lang="it-IT" sz="1600" dirty="0">
                <a:latin typeface="Bodoni MT" panose="02070603080606020203" pitchFamily="18" charset="0"/>
              </a:rPr>
              <a:t>disapprovato con fermezza) non solo </a:t>
            </a:r>
            <a:r>
              <a:rPr lang="it-IT" sz="1600" dirty="0" smtClean="0">
                <a:latin typeface="Bodoni MT" panose="02070603080606020203" pitchFamily="18" charset="0"/>
              </a:rPr>
              <a:t>perché </a:t>
            </a:r>
            <a:r>
              <a:rPr lang="it-IT" sz="1600" dirty="0">
                <a:latin typeface="Bodoni MT" panose="02070603080606020203" pitchFamily="18" charset="0"/>
              </a:rPr>
              <a:t>è trasgressione di una norma giuridica ma anche </a:t>
            </a:r>
            <a:r>
              <a:rPr lang="it-IT" sz="1600" dirty="0" smtClean="0">
                <a:latin typeface="Bodoni MT" panose="02070603080606020203" pitchFamily="18" charset="0"/>
              </a:rPr>
              <a:t>perché </a:t>
            </a:r>
            <a:r>
              <a:rPr lang="it-IT" sz="1600" dirty="0">
                <a:latin typeface="Bodoni MT" panose="02070603080606020203" pitchFamily="18" charset="0"/>
              </a:rPr>
              <a:t>viene poco condivisa dai membri della società </a:t>
            </a:r>
          </a:p>
        </p:txBody>
      </p:sp>
      <p:sp>
        <p:nvSpPr>
          <p:cNvPr id="11" name="CasellaDiTesto 10"/>
          <p:cNvSpPr txBox="1"/>
          <p:nvPr/>
        </p:nvSpPr>
        <p:spPr>
          <a:xfrm>
            <a:off x="1127453" y="4495773"/>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a:latin typeface="Bodoni MT" panose="02070603080606020203" pitchFamily="18" charset="0"/>
              </a:rPr>
              <a:t>Il principale contributo di </a:t>
            </a:r>
            <a:r>
              <a:rPr lang="it-IT" sz="1600" dirty="0" err="1">
                <a:latin typeface="Bodoni MT" panose="02070603080606020203" pitchFamily="18" charset="0"/>
              </a:rPr>
              <a:t>Goffman</a:t>
            </a:r>
            <a:r>
              <a:rPr lang="it-IT" sz="1600" dirty="0">
                <a:latin typeface="Bodoni MT" panose="02070603080606020203" pitchFamily="18" charset="0"/>
              </a:rPr>
              <a:t> alla teoria sociale è la sua formulazione dell'</a:t>
            </a:r>
            <a:r>
              <a:rPr lang="it-IT" sz="1600" b="1" i="1" u="sng" dirty="0">
                <a:latin typeface="Bodoni MT" panose="02070603080606020203" pitchFamily="18" charset="0"/>
              </a:rPr>
              <a:t>interazione simbolica </a:t>
            </a:r>
            <a:r>
              <a:rPr lang="it-IT" sz="1600" dirty="0">
                <a:latin typeface="Bodoni MT" panose="02070603080606020203" pitchFamily="18" charset="0"/>
              </a:rPr>
              <a:t>nel suo </a:t>
            </a:r>
            <a:r>
              <a:rPr lang="it-IT" sz="1600" dirty="0" smtClean="0">
                <a:latin typeface="Bodoni MT" panose="02070603080606020203" pitchFamily="18" charset="0"/>
              </a:rPr>
              <a:t>saggio «</a:t>
            </a:r>
            <a:r>
              <a:rPr lang="it-IT" sz="1600" i="1" dirty="0" smtClean="0">
                <a:latin typeface="Bodoni MT" panose="02070603080606020203" pitchFamily="18" charset="0"/>
              </a:rPr>
              <a:t>La </a:t>
            </a:r>
            <a:r>
              <a:rPr lang="it-IT" sz="1600" i="1" dirty="0">
                <a:latin typeface="Bodoni MT" panose="02070603080606020203" pitchFamily="18" charset="0"/>
              </a:rPr>
              <a:t>vita quotidiana come </a:t>
            </a:r>
            <a:r>
              <a:rPr lang="it-IT" sz="1600" i="1" dirty="0" smtClean="0">
                <a:latin typeface="Bodoni MT" panose="02070603080606020203" pitchFamily="18" charset="0"/>
              </a:rPr>
              <a:t>rappresentazione</a:t>
            </a:r>
            <a:r>
              <a:rPr lang="it-IT" sz="1600" dirty="0" smtClean="0">
                <a:latin typeface="Bodoni MT" panose="02070603080606020203" pitchFamily="18" charset="0"/>
              </a:rPr>
              <a:t>»</a:t>
            </a:r>
            <a:endParaRPr lang="it-IT" sz="1600" dirty="0">
              <a:latin typeface="Bodoni MT" panose="02070603080606020203" pitchFamily="18" charset="0"/>
            </a:endParaRPr>
          </a:p>
        </p:txBody>
      </p:sp>
      <p:sp>
        <p:nvSpPr>
          <p:cNvPr id="12" name="CasellaDiTesto 11"/>
          <p:cNvSpPr txBox="1"/>
          <p:nvPr/>
        </p:nvSpPr>
        <p:spPr>
          <a:xfrm>
            <a:off x="1115616" y="5532353"/>
            <a:ext cx="68407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i="1" dirty="0" smtClean="0">
                <a:latin typeface="Bodoni MT" panose="02070603080606020203" pitchFamily="18" charset="0"/>
              </a:rPr>
              <a:t>La vita quotidiana come rappresentazione </a:t>
            </a:r>
            <a:r>
              <a:rPr lang="it-IT" sz="1600" dirty="0" smtClean="0">
                <a:latin typeface="Bodoni MT" panose="02070603080606020203" pitchFamily="18" charset="0"/>
              </a:rPr>
              <a:t>è un libro di </a:t>
            </a:r>
            <a:r>
              <a:rPr lang="it-IT" sz="1600" i="1" u="sng" dirty="0" err="1" smtClean="0">
                <a:latin typeface="Bodoni MT" panose="02070603080606020203" pitchFamily="18" charset="0"/>
              </a:rPr>
              <a:t>pre</a:t>
            </a:r>
            <a:r>
              <a:rPr lang="it-IT" sz="1600" i="1" u="sng" dirty="0" smtClean="0">
                <a:latin typeface="Bodoni MT" panose="02070603080606020203" pitchFamily="18" charset="0"/>
              </a:rPr>
              <a:t>-sociologia</a:t>
            </a:r>
            <a:r>
              <a:rPr lang="it-IT" sz="1600" dirty="0" smtClean="0">
                <a:latin typeface="Bodoni MT" panose="02070603080606020203" pitchFamily="18" charset="0"/>
              </a:rPr>
              <a:t>. </a:t>
            </a:r>
            <a:r>
              <a:rPr lang="it-IT" sz="1600" dirty="0" err="1" smtClean="0">
                <a:latin typeface="Bodoni MT" panose="02070603080606020203" pitchFamily="18" charset="0"/>
              </a:rPr>
              <a:t>Goffman</a:t>
            </a:r>
            <a:r>
              <a:rPr lang="it-IT" sz="1600" dirty="0">
                <a:latin typeface="Bodoni MT" panose="02070603080606020203" pitchFamily="18" charset="0"/>
              </a:rPr>
              <a:t> </a:t>
            </a:r>
            <a:r>
              <a:rPr lang="it-IT" sz="1600" dirty="0" smtClean="0">
                <a:latin typeface="Bodoni MT" panose="02070603080606020203" pitchFamily="18" charset="0"/>
              </a:rPr>
              <a:t>usa </a:t>
            </a:r>
            <a:r>
              <a:rPr lang="it-IT" sz="1600" dirty="0">
                <a:latin typeface="Bodoni MT" panose="02070603080606020203" pitchFamily="18" charset="0"/>
              </a:rPr>
              <a:t>la metafora del teatro per indagare l'importanza dell'azione </a:t>
            </a:r>
            <a:r>
              <a:rPr lang="it-IT" sz="1600" dirty="0" smtClean="0">
                <a:latin typeface="Bodoni MT" panose="02070603080606020203" pitchFamily="18" charset="0"/>
              </a:rPr>
              <a:t>umana, cioè sociale</a:t>
            </a:r>
            <a:r>
              <a:rPr lang="it-IT" sz="1600" dirty="0">
                <a:latin typeface="Bodoni MT" panose="02070603080606020203" pitchFamily="18" charset="0"/>
              </a:rPr>
              <a:t>. </a:t>
            </a:r>
          </a:p>
        </p:txBody>
      </p:sp>
      <p:pic>
        <p:nvPicPr>
          <p:cNvPr id="13" name="Immagine 12" descr="Risultati immagini per erving goffman"/>
          <p:cNvPicPr/>
          <p:nvPr/>
        </p:nvPicPr>
        <p:blipFill rotWithShape="1">
          <a:blip r:embed="rId3">
            <a:extLst>
              <a:ext uri="{28A0092B-C50C-407E-A947-70E740481C1C}">
                <a14:useLocalDpi xmlns:a14="http://schemas.microsoft.com/office/drawing/2010/main" val="0"/>
              </a:ext>
            </a:extLst>
          </a:blip>
          <a:srcRect/>
          <a:stretch/>
        </p:blipFill>
        <p:spPr bwMode="auto">
          <a:xfrm>
            <a:off x="622857" y="486190"/>
            <a:ext cx="1788795" cy="228028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67824876"/>
      </p:ext>
    </p:extLst>
  </p:cSld>
  <p:clrMapOvr>
    <a:masterClrMapping/>
  </p:clrMapOvr>
  <mc:AlternateContent xmlns:mc="http://schemas.openxmlformats.org/markup-compatibility/2006" xmlns:p14="http://schemas.microsoft.com/office/powerpoint/2010/main">
    <mc:Choice Requires="p14">
      <p:transition spd="slow" p14:dur="2000" advTm="29300"/>
    </mc:Choice>
    <mc:Fallback xmlns="">
      <p:transition spd="slow" advTm="29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620687"/>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latin typeface="Bodoni MT" panose="02070603080606020203" pitchFamily="18" charset="0"/>
              </a:rPr>
              <a:t>LA SCUOLA DI CHICAGO</a:t>
            </a:r>
            <a:endParaRPr lang="it-IT" sz="2400" dirty="0">
              <a:latin typeface="Bodoni MT" panose="02070603080606020203" pitchFamily="18" charset="0"/>
            </a:endParaRPr>
          </a:p>
          <a:p>
            <a:pPr algn="ctr"/>
            <a:r>
              <a:rPr lang="it-IT" sz="2400" b="1" dirty="0">
                <a:latin typeface="Bodoni MT" panose="02070603080606020203" pitchFamily="18" charset="0"/>
              </a:rPr>
              <a:t>(</a:t>
            </a:r>
            <a:r>
              <a:rPr lang="it-IT" sz="2400" b="1" dirty="0">
                <a:solidFill>
                  <a:schemeClr val="accent6">
                    <a:lumMod val="75000"/>
                  </a:schemeClr>
                </a:solidFill>
                <a:latin typeface="Bodoni MT" panose="02070603080606020203" pitchFamily="18" charset="0"/>
              </a:rPr>
              <a:t>CHICAGO SCHOOL</a:t>
            </a:r>
            <a:r>
              <a:rPr lang="it-IT" sz="2400" b="1" dirty="0" smtClean="0">
                <a:latin typeface="Bodoni MT" panose="02070603080606020203" pitchFamily="18" charset="0"/>
              </a:rPr>
              <a:t>)</a:t>
            </a:r>
          </a:p>
        </p:txBody>
      </p:sp>
      <p:sp>
        <p:nvSpPr>
          <p:cNvPr id="2" name="Freccia a destra con strisce 1"/>
          <p:cNvSpPr/>
          <p:nvPr/>
        </p:nvSpPr>
        <p:spPr>
          <a:xfrm>
            <a:off x="755576" y="2394596"/>
            <a:ext cx="1224136" cy="48463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512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Bodoni MT" panose="02070603080606020203" pitchFamily="18" charset="0"/>
              </a:rPr>
              <a:t>Questa </a:t>
            </a:r>
            <a:r>
              <a:rPr lang="it-IT" b="1" i="1" u="sng" dirty="0">
                <a:solidFill>
                  <a:schemeClr val="tx1"/>
                </a:solidFill>
                <a:latin typeface="Bodoni MT" panose="02070603080606020203" pitchFamily="18" charset="0"/>
              </a:rPr>
              <a:t>scuola sociologica </a:t>
            </a:r>
            <a:r>
              <a:rPr lang="it-IT" dirty="0">
                <a:solidFill>
                  <a:schemeClr val="tx1"/>
                </a:solidFill>
                <a:latin typeface="Bodoni MT" panose="02070603080606020203" pitchFamily="18" charset="0"/>
              </a:rPr>
              <a:t>comprende un gran numero di studiosi che hanno elaborato teorie riguardanti il fenomeno della </a:t>
            </a:r>
            <a:r>
              <a:rPr lang="it-IT" b="1" i="1" u="sng" dirty="0" smtClean="0">
                <a:solidFill>
                  <a:schemeClr val="tx1"/>
                </a:solidFill>
                <a:latin typeface="Bodoni MT" panose="02070603080606020203" pitchFamily="18" charset="0"/>
              </a:rPr>
              <a:t>subcultura</a:t>
            </a:r>
            <a:r>
              <a:rPr lang="it-IT" dirty="0" smtClean="0">
                <a:solidFill>
                  <a:schemeClr val="tx1"/>
                </a:solidFill>
                <a:latin typeface="Bodoni MT" panose="02070603080606020203" pitchFamily="18" charset="0"/>
              </a:rPr>
              <a:t> </a:t>
            </a:r>
            <a:r>
              <a:rPr lang="it-IT" dirty="0">
                <a:solidFill>
                  <a:schemeClr val="tx1"/>
                </a:solidFill>
                <a:latin typeface="Bodoni MT" panose="02070603080606020203" pitchFamily="18" charset="0"/>
              </a:rPr>
              <a:t>riferito alla sociologia della devianza nel primo trentennio </a:t>
            </a:r>
            <a:r>
              <a:rPr lang="it-IT" dirty="0" smtClean="0">
                <a:solidFill>
                  <a:schemeClr val="tx1"/>
                </a:solidFill>
                <a:latin typeface="Bodoni MT" panose="02070603080606020203" pitchFamily="18" charset="0"/>
              </a:rPr>
              <a:t>del secolo</a:t>
            </a:r>
            <a:endParaRPr lang="it-IT" dirty="0">
              <a:solidFill>
                <a:schemeClr val="tx1"/>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861048"/>
            <a:ext cx="5328592" cy="18819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Bodoni MT" panose="02070603080606020203" pitchFamily="18" charset="0"/>
              </a:rPr>
              <a:t>Il modello di questa scuola viene definito </a:t>
            </a:r>
            <a:r>
              <a:rPr lang="it-IT" b="1" i="1" u="sng" dirty="0">
                <a:solidFill>
                  <a:schemeClr val="tx1"/>
                </a:solidFill>
                <a:latin typeface="Bodoni MT" panose="02070603080606020203" pitchFamily="18" charset="0"/>
              </a:rPr>
              <a:t>ecologico</a:t>
            </a:r>
            <a:r>
              <a:rPr lang="it-IT" dirty="0">
                <a:solidFill>
                  <a:schemeClr val="tx1"/>
                </a:solidFill>
                <a:latin typeface="Bodoni MT" panose="02070603080606020203" pitchFamily="18" charset="0"/>
              </a:rPr>
              <a:t> </a:t>
            </a:r>
            <a:r>
              <a:rPr lang="it-IT" dirty="0" smtClean="0">
                <a:solidFill>
                  <a:schemeClr val="tx1"/>
                </a:solidFill>
                <a:latin typeface="Bodoni MT" panose="02070603080606020203" pitchFamily="18" charset="0"/>
              </a:rPr>
              <a:t>perché </a:t>
            </a:r>
            <a:r>
              <a:rPr lang="it-IT" dirty="0">
                <a:solidFill>
                  <a:schemeClr val="tx1"/>
                </a:solidFill>
                <a:latin typeface="Bodoni MT" panose="02070603080606020203" pitchFamily="18" charset="0"/>
              </a:rPr>
              <a:t>essi studiano i fenomeni sociali in </a:t>
            </a:r>
            <a:r>
              <a:rPr lang="it-IT" dirty="0" smtClean="0">
                <a:solidFill>
                  <a:schemeClr val="tx1"/>
                </a:solidFill>
                <a:latin typeface="Bodoni MT" panose="02070603080606020203" pitchFamily="18" charset="0"/>
              </a:rPr>
              <a:t>determinate </a:t>
            </a:r>
            <a:r>
              <a:rPr lang="it-IT" dirty="0">
                <a:solidFill>
                  <a:schemeClr val="tx1"/>
                </a:solidFill>
                <a:latin typeface="Bodoni MT" panose="02070603080606020203" pitchFamily="18" charset="0"/>
              </a:rPr>
              <a:t>aeree urbane soprattutto quelle periferiche dove si verificano i maggiori atti di delinquenza dove gli individui tendono a non interagire tra di loro</a:t>
            </a:r>
          </a:p>
        </p:txBody>
      </p:sp>
    </p:spTree>
    <p:custDataLst>
      <p:tags r:id="rId1"/>
    </p:custDataLst>
    <p:extLst>
      <p:ext uri="{BB962C8B-B14F-4D97-AF65-F5344CB8AC3E}">
        <p14:creationId xmlns:p14="http://schemas.microsoft.com/office/powerpoint/2010/main" val="3645542955"/>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5256584" cy="707886"/>
          </a:xfrm>
          <a:prstGeom prst="rect">
            <a:avLst/>
          </a:prstGeom>
          <a:noFill/>
        </p:spPr>
        <p:txBody>
          <a:bodyPr wrap="square" rtlCol="0">
            <a:spAutoFit/>
          </a:bodyPr>
          <a:lstStyle/>
          <a:p>
            <a:r>
              <a:rPr lang="it-IT" sz="2800" b="1" dirty="0" err="1">
                <a:latin typeface="Bodoni MT" panose="02070603080606020203" pitchFamily="18" charset="0"/>
              </a:rPr>
              <a:t>Erving</a:t>
            </a:r>
            <a:r>
              <a:rPr lang="it-IT" sz="2800" b="1" dirty="0">
                <a:latin typeface="Bodoni MT" panose="02070603080606020203" pitchFamily="18" charset="0"/>
              </a:rPr>
              <a:t> </a:t>
            </a:r>
            <a:r>
              <a:rPr lang="it-IT" sz="2800" b="1" dirty="0" err="1">
                <a:latin typeface="Bodoni MT" panose="02070603080606020203" pitchFamily="18" charset="0"/>
              </a:rPr>
              <a:t>Goffman</a:t>
            </a:r>
            <a:endParaRPr lang="it-IT" sz="2800" dirty="0">
              <a:latin typeface="Bodoni MT" panose="02070603080606020203" pitchFamily="18" charset="0"/>
            </a:endParaRPr>
          </a:p>
          <a:p>
            <a:r>
              <a:rPr lang="it-IT" sz="1200" dirty="0"/>
              <a:t>(</a:t>
            </a:r>
            <a:r>
              <a:rPr lang="it-IT" sz="1200" dirty="0" err="1"/>
              <a:t>Mannville</a:t>
            </a:r>
            <a:r>
              <a:rPr lang="it-IT" sz="1200" dirty="0"/>
              <a:t>, 11 giugno 1922 – Filadelfia, 19 novembre 1982</a:t>
            </a:r>
            <a:r>
              <a:rPr lang="it-IT" sz="1200" dirty="0" smtClean="0"/>
              <a:t>)</a:t>
            </a:r>
            <a:endParaRPr lang="it-IT" sz="1200" dirty="0"/>
          </a:p>
        </p:txBody>
      </p:sp>
      <p:sp>
        <p:nvSpPr>
          <p:cNvPr id="3" name="Rettangolo arrotondato 2"/>
          <p:cNvSpPr/>
          <p:nvPr/>
        </p:nvSpPr>
        <p:spPr>
          <a:xfrm>
            <a:off x="2627784" y="1498380"/>
            <a:ext cx="5688632" cy="13545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solidFill>
                <a:schemeClr val="tx1"/>
              </a:solidFill>
              <a:latin typeface="Bodoni MT" panose="02070603080606020203" pitchFamily="18" charset="0"/>
            </a:endParaRPr>
          </a:p>
          <a:p>
            <a:pPr algn="ct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a:t>
            </a:r>
            <a:r>
              <a:rPr lang="it-IT" sz="1500" i="1" dirty="0">
                <a:solidFill>
                  <a:schemeClr val="tx1"/>
                </a:solidFill>
                <a:latin typeface="Bodoni MT" panose="02070603080606020203" pitchFamily="18" charset="0"/>
              </a:rPr>
              <a:t>Posso solo suggerire che chi vuole combattere la falsa coscienza e destare la gente ai suoi veri interessi ha molto da fare, perché il </a:t>
            </a:r>
            <a:r>
              <a:rPr lang="it-IT" sz="1500" i="1" dirty="0" smtClean="0">
                <a:solidFill>
                  <a:schemeClr val="tx1"/>
                </a:solidFill>
                <a:latin typeface="Bodoni MT" panose="02070603080606020203" pitchFamily="18" charset="0"/>
              </a:rPr>
              <a:t>sonno</a:t>
            </a:r>
          </a:p>
          <a:p>
            <a:pPr algn="ctr"/>
            <a:r>
              <a:rPr lang="it-IT" sz="1500" i="1" dirty="0" smtClean="0">
                <a:solidFill>
                  <a:schemeClr val="tx1"/>
                </a:solidFill>
                <a:latin typeface="Bodoni MT" panose="02070603080606020203" pitchFamily="18" charset="0"/>
              </a:rPr>
              <a:t> </a:t>
            </a:r>
            <a:r>
              <a:rPr lang="it-IT" sz="1500" i="1" dirty="0">
                <a:solidFill>
                  <a:schemeClr val="tx1"/>
                </a:solidFill>
                <a:latin typeface="Bodoni MT" panose="02070603080606020203" pitchFamily="18" charset="0"/>
              </a:rPr>
              <a:t>è molto profondo. Ed io non intendo fornire una ninna-nanna,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ma </a:t>
            </a:r>
            <a:r>
              <a:rPr lang="it-IT" sz="1500" i="1" dirty="0">
                <a:solidFill>
                  <a:schemeClr val="tx1"/>
                </a:solidFill>
                <a:latin typeface="Bodoni MT" panose="02070603080606020203" pitchFamily="18" charset="0"/>
              </a:rPr>
              <a:t>semplicemente entrare furtivamente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e </a:t>
            </a:r>
            <a:r>
              <a:rPr lang="it-IT" sz="1500" i="1" dirty="0">
                <a:solidFill>
                  <a:schemeClr val="tx1"/>
                </a:solidFill>
                <a:latin typeface="Bodoni MT" panose="02070603080606020203" pitchFamily="18" charset="0"/>
              </a:rPr>
              <a:t>osservare il modo in cui la gente russa.» </a:t>
            </a:r>
          </a:p>
          <a:p>
            <a:pPr algn="ctr"/>
            <a:r>
              <a:rPr lang="it-IT" sz="1500" dirty="0">
                <a:solidFill>
                  <a:schemeClr val="tx1"/>
                </a:solidFill>
                <a:latin typeface="Bodoni MT" panose="02070603080606020203" pitchFamily="18" charset="0"/>
              </a:rPr>
              <a:t> </a:t>
            </a:r>
          </a:p>
          <a:p>
            <a:pPr algn="ctr"/>
            <a:endParaRPr lang="it-IT" sz="1500" dirty="0">
              <a:solidFill>
                <a:schemeClr val="tx1"/>
              </a:solidFill>
              <a:latin typeface="Bodoni MT" panose="02070603080606020203" pitchFamily="18" charset="0"/>
            </a:endParaRPr>
          </a:p>
        </p:txBody>
      </p:sp>
      <p:pic>
        <p:nvPicPr>
          <p:cNvPr id="13" name="Immagine 12" descr="Risultati immagini per erving goffman"/>
          <p:cNvPicPr/>
          <p:nvPr/>
        </p:nvPicPr>
        <p:blipFill rotWithShape="1">
          <a:blip r:embed="rId3">
            <a:extLst>
              <a:ext uri="{28A0092B-C50C-407E-A947-70E740481C1C}">
                <a14:useLocalDpi xmlns:a14="http://schemas.microsoft.com/office/drawing/2010/main" val="0"/>
              </a:ext>
            </a:extLst>
          </a:blip>
          <a:srcRect/>
          <a:stretch/>
        </p:blipFill>
        <p:spPr bwMode="auto">
          <a:xfrm>
            <a:off x="622857" y="486190"/>
            <a:ext cx="1788795" cy="2280285"/>
          </a:xfrm>
          <a:prstGeom prst="rect">
            <a:avLst/>
          </a:prstGeom>
          <a:noFill/>
          <a:ln>
            <a:noFill/>
          </a:ln>
          <a:extLst>
            <a:ext uri="{53640926-AAD7-44D8-BBD7-CCE9431645EC}">
              <a14:shadowObscured xmlns:a14="http://schemas.microsoft.com/office/drawing/2010/main"/>
            </a:ext>
          </a:extLst>
        </p:spPr>
      </p:pic>
      <p:pic>
        <p:nvPicPr>
          <p:cNvPr id="8194" name="Picture 2" descr="Risultati immagini per la vita quotidiana come rappresentazi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96952"/>
            <a:ext cx="2326505" cy="36695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isultati immagini per Stigma: Notes on the Management of Spoiled Ident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996952"/>
            <a:ext cx="2529858" cy="36804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9269016"/>
      </p:ext>
    </p:extLst>
  </p:cSld>
  <p:clrMapOvr>
    <a:masterClrMapping/>
  </p:clrMapOvr>
  <mc:AlternateContent xmlns:mc="http://schemas.openxmlformats.org/markup-compatibility/2006" xmlns:p14="http://schemas.microsoft.com/office/powerpoint/2010/main">
    <mc:Choice Requires="p14">
      <p:transition spd="slow" p14:dur="2000" advTm="15178"/>
    </mc:Choice>
    <mc:Fallback xmlns="">
      <p:transition spd="slow" advTm="15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620687"/>
            <a:ext cx="691276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3200" b="1" dirty="0" smtClean="0">
                <a:solidFill>
                  <a:schemeClr val="tx1">
                    <a:lumMod val="95000"/>
                    <a:lumOff val="5000"/>
                  </a:schemeClr>
                </a:solidFill>
                <a:latin typeface="Bodoni MT" panose="02070603080606020203" pitchFamily="18" charset="0"/>
              </a:rPr>
              <a:t>Le subculture</a:t>
            </a:r>
          </a:p>
        </p:txBody>
      </p:sp>
      <p:sp>
        <p:nvSpPr>
          <p:cNvPr id="2" name="Freccia a destra con strisce 1"/>
          <p:cNvSpPr/>
          <p:nvPr/>
        </p:nvSpPr>
        <p:spPr>
          <a:xfrm>
            <a:off x="755576" y="2394596"/>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Le </a:t>
            </a:r>
            <a:r>
              <a:rPr lang="it-IT" b="1" i="1" u="sng" dirty="0">
                <a:solidFill>
                  <a:schemeClr val="tx1">
                    <a:lumMod val="95000"/>
                    <a:lumOff val="5000"/>
                  </a:schemeClr>
                </a:solidFill>
                <a:latin typeface="Bodoni MT" panose="02070603080606020203" pitchFamily="18" charset="0"/>
              </a:rPr>
              <a:t>subculture criminali</a:t>
            </a:r>
            <a:r>
              <a:rPr lang="it-IT" dirty="0">
                <a:solidFill>
                  <a:schemeClr val="tx1">
                    <a:lumMod val="95000"/>
                    <a:lumOff val="5000"/>
                  </a:schemeClr>
                </a:solidFill>
                <a:latin typeface="Bodoni MT" panose="02070603080606020203" pitchFamily="18" charset="0"/>
              </a:rPr>
              <a:t> sono costituite da più culture all'interno di una stessa società, dove si apprende la </a:t>
            </a:r>
            <a:r>
              <a:rPr lang="it-IT" u="sng" dirty="0">
                <a:solidFill>
                  <a:schemeClr val="tx1">
                    <a:lumMod val="95000"/>
                    <a:lumOff val="5000"/>
                  </a:schemeClr>
                </a:solidFill>
                <a:latin typeface="Bodoni MT" panose="02070603080606020203" pitchFamily="18" charset="0"/>
              </a:rPr>
              <a:t>condotta </a:t>
            </a:r>
            <a:r>
              <a:rPr lang="it-IT" u="sng" dirty="0" smtClean="0">
                <a:solidFill>
                  <a:schemeClr val="tx1">
                    <a:lumMod val="95000"/>
                    <a:lumOff val="5000"/>
                  </a:schemeClr>
                </a:solidFill>
                <a:latin typeface="Bodoni MT" panose="02070603080606020203" pitchFamily="18" charset="0"/>
              </a:rPr>
              <a:t>illegale</a:t>
            </a:r>
            <a:endParaRPr lang="it-IT" u="sng" dirty="0">
              <a:solidFill>
                <a:schemeClr val="tx1">
                  <a:lumMod val="95000"/>
                  <a:lumOff val="5000"/>
                </a:schemeClr>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933056"/>
            <a:ext cx="5328592" cy="18819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S</a:t>
            </a:r>
            <a:r>
              <a:rPr lang="it-IT" dirty="0" smtClean="0">
                <a:solidFill>
                  <a:schemeClr val="tx1">
                    <a:lumMod val="95000"/>
                    <a:lumOff val="5000"/>
                  </a:schemeClr>
                </a:solidFill>
                <a:latin typeface="Bodoni MT" panose="02070603080606020203" pitchFamily="18" charset="0"/>
              </a:rPr>
              <a:t>econdo la scuola di Chicago </a:t>
            </a:r>
            <a:r>
              <a:rPr lang="it-IT" u="sng" dirty="0" smtClean="0">
                <a:solidFill>
                  <a:schemeClr val="tx1">
                    <a:lumMod val="95000"/>
                    <a:lumOff val="5000"/>
                  </a:schemeClr>
                </a:solidFill>
                <a:latin typeface="Bodoni MT" panose="02070603080606020203" pitchFamily="18" charset="0"/>
              </a:rPr>
              <a:t>chi </a:t>
            </a:r>
            <a:r>
              <a:rPr lang="it-IT" u="sng" dirty="0">
                <a:solidFill>
                  <a:schemeClr val="tx1">
                    <a:lumMod val="95000"/>
                    <a:lumOff val="5000"/>
                  </a:schemeClr>
                </a:solidFill>
                <a:latin typeface="Bodoni MT" panose="02070603080606020203" pitchFamily="18" charset="0"/>
              </a:rPr>
              <a:t>commette reati non è </a:t>
            </a:r>
            <a:r>
              <a:rPr lang="it-IT" u="sng" dirty="0" smtClean="0">
                <a:solidFill>
                  <a:schemeClr val="tx1">
                    <a:lumMod val="95000"/>
                    <a:lumOff val="5000"/>
                  </a:schemeClr>
                </a:solidFill>
                <a:latin typeface="Bodoni MT" panose="02070603080606020203" pitchFamily="18" charset="0"/>
              </a:rPr>
              <a:t>deviante </a:t>
            </a:r>
            <a:r>
              <a:rPr lang="it-IT" u="sng" dirty="0">
                <a:solidFill>
                  <a:schemeClr val="tx1">
                    <a:lumMod val="95000"/>
                    <a:lumOff val="5000"/>
                  </a:schemeClr>
                </a:solidFill>
                <a:latin typeface="Bodoni MT" panose="02070603080606020203" pitchFamily="18" charset="0"/>
              </a:rPr>
              <a:t>perché ha agito secondo le norme del gruppo di </a:t>
            </a:r>
            <a:r>
              <a:rPr lang="it-IT" u="sng" dirty="0" smtClean="0">
                <a:solidFill>
                  <a:schemeClr val="tx1">
                    <a:lumMod val="95000"/>
                    <a:lumOff val="5000"/>
                  </a:schemeClr>
                </a:solidFill>
                <a:latin typeface="Bodoni MT" panose="02070603080606020203" pitchFamily="18" charset="0"/>
              </a:rPr>
              <a:t>appartenenza</a:t>
            </a:r>
            <a:r>
              <a:rPr lang="it-IT" dirty="0" smtClean="0">
                <a:solidFill>
                  <a:schemeClr val="tx1">
                    <a:lumMod val="95000"/>
                    <a:lumOff val="5000"/>
                  </a:schemeClr>
                </a:solidFill>
                <a:latin typeface="Bodoni MT" panose="02070603080606020203" pitchFamily="18" charset="0"/>
              </a:rPr>
              <a:t>. Quindi </a:t>
            </a:r>
            <a:r>
              <a:rPr lang="it-IT" dirty="0">
                <a:solidFill>
                  <a:schemeClr val="tx1">
                    <a:lumMod val="95000"/>
                    <a:lumOff val="5000"/>
                  </a:schemeClr>
                </a:solidFill>
                <a:latin typeface="Bodoni MT" panose="02070603080606020203" pitchFamily="18" charset="0"/>
              </a:rPr>
              <a:t>secondo motivazioni fondate esattamente come le persone che agiscono rispettando le norme.</a:t>
            </a:r>
          </a:p>
        </p:txBody>
      </p:sp>
    </p:spTree>
    <p:custDataLst>
      <p:tags r:id="rId1"/>
    </p:custDataLst>
    <p:extLst>
      <p:ext uri="{BB962C8B-B14F-4D97-AF65-F5344CB8AC3E}">
        <p14:creationId xmlns:p14="http://schemas.microsoft.com/office/powerpoint/2010/main" val="3391184407"/>
      </p:ext>
    </p:extLst>
  </p:cSld>
  <p:clrMapOvr>
    <a:masterClrMapping/>
  </p:clrMapOvr>
  <mc:AlternateContent xmlns:mc="http://schemas.openxmlformats.org/markup-compatibility/2006" xmlns:p14="http://schemas.microsoft.com/office/powerpoint/2010/main">
    <mc:Choice Requires="p14">
      <p:transition spd="slow" p14:dur="2000" advTm="15652"/>
    </mc:Choice>
    <mc:Fallback xmlns="">
      <p:transition spd="slow" advTm="1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68402" y="628239"/>
            <a:ext cx="691276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3200" b="1" dirty="0">
                <a:latin typeface="Bodoni MT" panose="02070603080606020203" pitchFamily="18" charset="0"/>
              </a:rPr>
              <a:t>L</a:t>
            </a:r>
            <a:r>
              <a:rPr lang="it-IT" sz="3200" b="1" dirty="0" smtClean="0">
                <a:latin typeface="Bodoni MT" panose="02070603080606020203" pitchFamily="18" charset="0"/>
              </a:rPr>
              <a:t>a </a:t>
            </a:r>
            <a:r>
              <a:rPr lang="it-IT" sz="3200" b="1" dirty="0" err="1">
                <a:latin typeface="Bodoni MT" panose="02070603080606020203" pitchFamily="18" charset="0"/>
              </a:rPr>
              <a:t>labeling</a:t>
            </a:r>
            <a:r>
              <a:rPr lang="it-IT" sz="3200" b="1" dirty="0">
                <a:latin typeface="Bodoni MT" panose="02070603080606020203" pitchFamily="18" charset="0"/>
              </a:rPr>
              <a:t> </a:t>
            </a:r>
            <a:r>
              <a:rPr lang="it-IT" sz="3200" b="1" dirty="0" err="1">
                <a:latin typeface="Bodoni MT" panose="02070603080606020203" pitchFamily="18" charset="0"/>
              </a:rPr>
              <a:t>teory</a:t>
            </a:r>
            <a:r>
              <a:rPr lang="it-IT" sz="3200" b="1" dirty="0">
                <a:latin typeface="Bodoni MT" panose="02070603080606020203" pitchFamily="18" charset="0"/>
              </a:rPr>
              <a:t> o teoria dell'</a:t>
            </a:r>
            <a:r>
              <a:rPr lang="it-IT" sz="3200" b="1" dirty="0" err="1">
                <a:latin typeface="Bodoni MT" panose="02070603080606020203" pitchFamily="18" charset="0"/>
              </a:rPr>
              <a:t>etichettamento</a:t>
            </a:r>
            <a:r>
              <a:rPr lang="it-IT" sz="3200" b="1" dirty="0">
                <a:latin typeface="Bodoni MT" panose="02070603080606020203" pitchFamily="18" charset="0"/>
              </a:rPr>
              <a:t> </a:t>
            </a:r>
            <a:endParaRPr lang="it-IT" sz="3200" b="1" dirty="0" smtClean="0">
              <a:solidFill>
                <a:schemeClr val="tx1">
                  <a:lumMod val="95000"/>
                  <a:lumOff val="5000"/>
                </a:schemeClr>
              </a:solidFill>
              <a:latin typeface="Bodoni MT" panose="02070603080606020203" pitchFamily="18" charset="0"/>
            </a:endParaRPr>
          </a:p>
        </p:txBody>
      </p:sp>
      <p:sp>
        <p:nvSpPr>
          <p:cNvPr id="2" name="Freccia a destra con strisce 1"/>
          <p:cNvSpPr/>
          <p:nvPr/>
        </p:nvSpPr>
        <p:spPr>
          <a:xfrm>
            <a:off x="755576" y="2394596"/>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800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Q</a:t>
            </a:r>
            <a:r>
              <a:rPr lang="it-IT" dirty="0" smtClean="0">
                <a:solidFill>
                  <a:schemeClr val="tx1">
                    <a:lumMod val="95000"/>
                    <a:lumOff val="5000"/>
                  </a:schemeClr>
                </a:solidFill>
                <a:latin typeface="Bodoni MT" panose="02070603080606020203" pitchFamily="18" charset="0"/>
              </a:rPr>
              <a:t>uesta </a:t>
            </a:r>
            <a:r>
              <a:rPr lang="it-IT" dirty="0">
                <a:solidFill>
                  <a:schemeClr val="tx1">
                    <a:lumMod val="95000"/>
                    <a:lumOff val="5000"/>
                  </a:schemeClr>
                </a:solidFill>
                <a:latin typeface="Bodoni MT" panose="02070603080606020203" pitchFamily="18" charset="0"/>
              </a:rPr>
              <a:t>teoria afferma che la criminalità e la devianza scaturisce dal </a:t>
            </a:r>
            <a:r>
              <a:rPr lang="it-IT" b="1" i="1" u="sng" dirty="0">
                <a:solidFill>
                  <a:schemeClr val="tx1">
                    <a:lumMod val="95000"/>
                    <a:lumOff val="5000"/>
                  </a:schemeClr>
                </a:solidFill>
                <a:latin typeface="Bodoni MT" panose="02070603080606020203" pitchFamily="18" charset="0"/>
              </a:rPr>
              <a:t>controllo sociale</a:t>
            </a:r>
            <a:r>
              <a:rPr lang="it-IT" dirty="0">
                <a:solidFill>
                  <a:schemeClr val="tx1">
                    <a:lumMod val="95000"/>
                    <a:lumOff val="5000"/>
                  </a:schemeClr>
                </a:solidFill>
                <a:latin typeface="Bodoni MT" panose="02070603080606020203" pitchFamily="18" charset="0"/>
              </a:rPr>
              <a:t>, di conseguenza un atto viene considerato reato soltanto quando suscita  biasimo e </a:t>
            </a:r>
            <a:r>
              <a:rPr lang="it-IT" dirty="0" smtClean="0">
                <a:solidFill>
                  <a:schemeClr val="tx1">
                    <a:lumMod val="95000"/>
                    <a:lumOff val="5000"/>
                  </a:schemeClr>
                </a:solidFill>
                <a:latin typeface="Bodoni MT" panose="02070603080606020203" pitchFamily="18" charset="0"/>
              </a:rPr>
              <a:t>condanna. Il </a:t>
            </a:r>
            <a:r>
              <a:rPr lang="it-IT" dirty="0">
                <a:solidFill>
                  <a:schemeClr val="tx1">
                    <a:lumMod val="95000"/>
                    <a:lumOff val="5000"/>
                  </a:schemeClr>
                </a:solidFill>
                <a:latin typeface="Bodoni MT" panose="02070603080606020203" pitchFamily="18" charset="0"/>
              </a:rPr>
              <a:t>criminale quindi o più in generale in deviante </a:t>
            </a:r>
            <a:r>
              <a:rPr lang="it-IT" u="sng" dirty="0">
                <a:solidFill>
                  <a:schemeClr val="tx1">
                    <a:lumMod val="95000"/>
                    <a:lumOff val="5000"/>
                  </a:schemeClr>
                </a:solidFill>
                <a:latin typeface="Bodoni MT" panose="02070603080606020203" pitchFamily="18" charset="0"/>
              </a:rPr>
              <a:t>non differisce dalla persona </a:t>
            </a:r>
            <a:r>
              <a:rPr lang="it-IT" u="sng" dirty="0" smtClean="0">
                <a:solidFill>
                  <a:schemeClr val="tx1">
                    <a:lumMod val="95000"/>
                    <a:lumOff val="5000"/>
                  </a:schemeClr>
                </a:solidFill>
                <a:latin typeface="Bodoni MT" panose="02070603080606020203" pitchFamily="18" charset="0"/>
              </a:rPr>
              <a:t>comune</a:t>
            </a:r>
            <a:r>
              <a:rPr lang="it-IT" dirty="0" smtClean="0">
                <a:solidFill>
                  <a:schemeClr val="tx1">
                    <a:lumMod val="95000"/>
                    <a:lumOff val="5000"/>
                  </a:schemeClr>
                </a:solidFill>
                <a:latin typeface="Bodoni MT" panose="02070603080606020203" pitchFamily="18" charset="0"/>
              </a:rPr>
              <a:t>.</a:t>
            </a:r>
            <a:endParaRPr lang="it-IT" u="sng" dirty="0">
              <a:solidFill>
                <a:schemeClr val="tx1">
                  <a:lumMod val="95000"/>
                  <a:lumOff val="5000"/>
                </a:schemeClr>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933056"/>
            <a:ext cx="5328592" cy="23762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Quello che differenzia è il fatto </a:t>
            </a:r>
            <a:r>
              <a:rPr lang="it-IT" dirty="0" smtClean="0">
                <a:solidFill>
                  <a:schemeClr val="tx1">
                    <a:lumMod val="95000"/>
                    <a:lumOff val="5000"/>
                  </a:schemeClr>
                </a:solidFill>
                <a:latin typeface="Bodoni MT" panose="02070603080606020203" pitchFamily="18" charset="0"/>
              </a:rPr>
              <a:t>di </a:t>
            </a:r>
            <a:r>
              <a:rPr lang="it-IT" u="sng" dirty="0" smtClean="0">
                <a:solidFill>
                  <a:schemeClr val="tx1">
                    <a:lumMod val="95000"/>
                    <a:lumOff val="5000"/>
                  </a:schemeClr>
                </a:solidFill>
                <a:latin typeface="Bodoni MT" panose="02070603080606020203" pitchFamily="18" charset="0"/>
              </a:rPr>
              <a:t>essere </a:t>
            </a:r>
            <a:r>
              <a:rPr lang="it-IT" u="sng" dirty="0">
                <a:solidFill>
                  <a:schemeClr val="tx1">
                    <a:lumMod val="95000"/>
                    <a:lumOff val="5000"/>
                  </a:schemeClr>
                </a:solidFill>
                <a:latin typeface="Bodoni MT" panose="02070603080606020203" pitchFamily="18" charset="0"/>
              </a:rPr>
              <a:t>accusato di aver commesso un reato</a:t>
            </a:r>
            <a:r>
              <a:rPr lang="it-IT" dirty="0">
                <a:solidFill>
                  <a:schemeClr val="tx1">
                    <a:lumMod val="95000"/>
                    <a:lumOff val="5000"/>
                  </a:schemeClr>
                </a:solidFill>
                <a:latin typeface="Bodoni MT" panose="02070603080606020203" pitchFamily="18" charset="0"/>
              </a:rPr>
              <a:t> piuttosto di averlo commesso </a:t>
            </a:r>
            <a:r>
              <a:rPr lang="it-IT" dirty="0" smtClean="0">
                <a:solidFill>
                  <a:schemeClr val="tx1">
                    <a:lumMod val="95000"/>
                    <a:lumOff val="5000"/>
                  </a:schemeClr>
                </a:solidFill>
                <a:latin typeface="Bodoni MT" panose="02070603080606020203" pitchFamily="18" charset="0"/>
              </a:rPr>
              <a:t>veramente </a:t>
            </a:r>
            <a:r>
              <a:rPr lang="it-IT" dirty="0">
                <a:solidFill>
                  <a:schemeClr val="tx1">
                    <a:lumMod val="95000"/>
                    <a:lumOff val="5000"/>
                  </a:schemeClr>
                </a:solidFill>
                <a:latin typeface="Bodoni MT" panose="02070603080606020203" pitchFamily="18" charset="0"/>
              </a:rPr>
              <a:t>s</a:t>
            </a:r>
            <a:r>
              <a:rPr lang="it-IT" dirty="0" smtClean="0">
                <a:solidFill>
                  <a:schemeClr val="tx1">
                    <a:lumMod val="95000"/>
                    <a:lumOff val="5000"/>
                  </a:schemeClr>
                </a:solidFill>
                <a:latin typeface="Bodoni MT" panose="02070603080606020203" pitchFamily="18" charset="0"/>
              </a:rPr>
              <a:t>i </a:t>
            </a:r>
            <a:r>
              <a:rPr lang="it-IT" dirty="0">
                <a:solidFill>
                  <a:schemeClr val="tx1">
                    <a:lumMod val="95000"/>
                    <a:lumOff val="5000"/>
                  </a:schemeClr>
                </a:solidFill>
                <a:latin typeface="Bodoni MT" panose="02070603080606020203" pitchFamily="18" charset="0"/>
              </a:rPr>
              <a:t>chiama anche </a:t>
            </a:r>
            <a:r>
              <a:rPr lang="it-IT" b="1" i="1" u="sng" dirty="0">
                <a:solidFill>
                  <a:schemeClr val="tx1">
                    <a:lumMod val="95000"/>
                    <a:lumOff val="5000"/>
                  </a:schemeClr>
                </a:solidFill>
                <a:latin typeface="Bodoni MT" panose="02070603080606020203" pitchFamily="18" charset="0"/>
              </a:rPr>
              <a:t>teoria </a:t>
            </a:r>
            <a:r>
              <a:rPr lang="it-IT" b="1" i="1" u="sng" dirty="0" smtClean="0">
                <a:solidFill>
                  <a:schemeClr val="tx1">
                    <a:lumMod val="95000"/>
                    <a:lumOff val="5000"/>
                  </a:schemeClr>
                </a:solidFill>
                <a:latin typeface="Bodoni MT" panose="02070603080606020203" pitchFamily="18" charset="0"/>
              </a:rPr>
              <a:t>dell'</a:t>
            </a:r>
            <a:r>
              <a:rPr lang="it-IT" b="1" i="1" u="sng" dirty="0" err="1" smtClean="0">
                <a:solidFill>
                  <a:schemeClr val="tx1">
                    <a:lumMod val="95000"/>
                    <a:lumOff val="5000"/>
                  </a:schemeClr>
                </a:solidFill>
                <a:latin typeface="Bodoni MT" panose="02070603080606020203" pitchFamily="18" charset="0"/>
              </a:rPr>
              <a:t>etichettamento</a:t>
            </a:r>
            <a:r>
              <a:rPr lang="it-IT" dirty="0" smtClean="0">
                <a:solidFill>
                  <a:schemeClr val="tx1">
                    <a:lumMod val="95000"/>
                    <a:lumOff val="5000"/>
                  </a:schemeClr>
                </a:solidFill>
                <a:latin typeface="Bodoni MT" panose="02070603080606020203" pitchFamily="18" charset="0"/>
              </a:rPr>
              <a:t>, perché </a:t>
            </a:r>
            <a:r>
              <a:rPr lang="it-IT" dirty="0">
                <a:solidFill>
                  <a:schemeClr val="tx1">
                    <a:lumMod val="95000"/>
                    <a:lumOff val="5000"/>
                  </a:schemeClr>
                </a:solidFill>
                <a:latin typeface="Bodoni MT" panose="02070603080606020203" pitchFamily="18" charset="0"/>
              </a:rPr>
              <a:t>un individuo viene considerato deviante quando il controllo</a:t>
            </a:r>
          </a:p>
          <a:p>
            <a:r>
              <a:rPr lang="it-IT" dirty="0">
                <a:solidFill>
                  <a:schemeClr val="tx1">
                    <a:lumMod val="95000"/>
                    <a:lumOff val="5000"/>
                  </a:schemeClr>
                </a:solidFill>
                <a:latin typeface="Bodoni MT" panose="02070603080606020203" pitchFamily="18" charset="0"/>
              </a:rPr>
              <a:t>sociale (la società) applica questa etichetta di accusa a un individuo.   </a:t>
            </a:r>
          </a:p>
        </p:txBody>
      </p:sp>
    </p:spTree>
    <p:custDataLst>
      <p:tags r:id="rId1"/>
    </p:custDataLst>
    <p:extLst>
      <p:ext uri="{BB962C8B-B14F-4D97-AF65-F5344CB8AC3E}">
        <p14:creationId xmlns:p14="http://schemas.microsoft.com/office/powerpoint/2010/main" val="723996249"/>
      </p:ext>
    </p:extLst>
  </p:cSld>
  <p:clrMapOvr>
    <a:masterClrMapping/>
  </p:clrMapOvr>
  <mc:AlternateContent xmlns:mc="http://schemas.openxmlformats.org/markup-compatibility/2006" xmlns:p14="http://schemas.microsoft.com/office/powerpoint/2010/main">
    <mc:Choice Requires="p14">
      <p:transition spd="slow" p14:dur="2000" advTm="18931"/>
    </mc:Choice>
    <mc:Fallback xmlns="">
      <p:transition spd="slow" advTm="18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Si occupò della diversa incidenza di fenomeni come la criminalità, il divorzio, il suicidio nelle aree urbane ed in quelle rurali, dimostrò che i rapporti sociali e culturali sono strettamente condizionati dall'ambiente di appartenenza.</a:t>
            </a:r>
            <a:endParaRPr lang="it-IT" sz="1600" dirty="0">
              <a:latin typeface="Bodoni MT" panose="02070603080606020203" pitchFamily="18" charset="0"/>
            </a:endParaRPr>
          </a:p>
        </p:txBody>
      </p:sp>
      <p:sp>
        <p:nvSpPr>
          <p:cNvPr id="11" name="CasellaDiTesto 10"/>
          <p:cNvSpPr txBox="1"/>
          <p:nvPr/>
        </p:nvSpPr>
        <p:spPr>
          <a:xfrm>
            <a:off x="1115616" y="4365104"/>
            <a:ext cx="665431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A lui si devono importanti studi sulle </a:t>
            </a:r>
            <a:r>
              <a:rPr lang="it-IT" sz="1600" i="1" dirty="0" smtClean="0">
                <a:latin typeface="Bodoni MT" panose="02070603080606020203" pitchFamily="18" charset="0"/>
              </a:rPr>
              <a:t>personalità marginali</a:t>
            </a:r>
            <a:r>
              <a:rPr lang="it-IT" sz="1600" dirty="0" smtClean="0">
                <a:latin typeface="Bodoni MT" panose="02070603080606020203" pitchFamily="18" charset="0"/>
              </a:rPr>
              <a:t>, cioè su soggetti non inseriti in un ambiente sociale e perciò caratterizzati dall'insicurezza e dal disorientamento, e sui giornali per immigrati e sul loro significato e funzionamento come mass media. </a:t>
            </a:r>
            <a:endParaRPr lang="it-IT" sz="1600" dirty="0">
              <a:latin typeface="Bodoni MT" panose="02070603080606020203" pitchFamily="18" charset="0"/>
            </a:endParaRPr>
          </a:p>
        </p:txBody>
      </p:sp>
      <p:sp>
        <p:nvSpPr>
          <p:cNvPr id="12" name="CasellaDiTesto 11"/>
          <p:cNvSpPr txBox="1"/>
          <p:nvPr/>
        </p:nvSpPr>
        <p:spPr>
          <a:xfrm>
            <a:off x="1115616" y="5532353"/>
            <a:ext cx="684076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Molto importante è stata anche la sua definizione di "uomo marginale" inteso come colui che vive sul confine di due culture che non riescono ad integrarsi e la definizione di "uomo asociale" colui che viene escluso dal processo di produzione e comprende il malato di mente, l'alcolista ecc. </a:t>
            </a:r>
            <a:endParaRPr lang="it-IT" sz="1600"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1061194888"/>
      </p:ext>
    </p:extLst>
  </p:cSld>
  <p:clrMapOvr>
    <a:masterClrMapping/>
  </p:clrMapOvr>
  <mc:AlternateContent xmlns:mc="http://schemas.openxmlformats.org/markup-compatibility/2006" xmlns:p14="http://schemas.microsoft.com/office/powerpoint/2010/main">
    <mc:Choice Requires="p14">
      <p:transition spd="slow" p14:dur="2000" advTm="31998"/>
    </mc:Choice>
    <mc:Fallback xmlns="">
      <p:transition spd="slow" advTm="31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sp>
        <p:nvSpPr>
          <p:cNvPr id="4" name="CasellaDiTesto 3"/>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6" name="CasellaDiTesto 5"/>
          <p:cNvSpPr txBox="1"/>
          <p:nvPr/>
        </p:nvSpPr>
        <p:spPr>
          <a:xfrm>
            <a:off x="683568" y="3717032"/>
            <a:ext cx="3960440" cy="1815882"/>
          </a:xfrm>
          <a:prstGeom prst="rect">
            <a:avLst/>
          </a:prstGeom>
          <a:noFill/>
        </p:spPr>
        <p:txBody>
          <a:bodyPr wrap="square" rtlCol="0">
            <a:spAutoFit/>
          </a:bodyPr>
          <a:lstStyle/>
          <a:p>
            <a:r>
              <a:rPr lang="it-IT" sz="1400" i="1" dirty="0" smtClean="0">
                <a:latin typeface="Bodoni MT" panose="02070603080606020203" pitchFamily="18" charset="0"/>
              </a:rPr>
              <a:t>-Introduzione alla scienza della sociologia</a:t>
            </a:r>
            <a:r>
              <a:rPr lang="it-IT" sz="1400" dirty="0" smtClean="0">
                <a:latin typeface="Bodoni MT" panose="02070603080606020203" pitchFamily="18" charset="0"/>
              </a:rPr>
              <a:t>, 1921 (con Ernest W. Burgess), uno dei primi manuali di sociologia adottati nelle università americane.</a:t>
            </a:r>
          </a:p>
          <a:p>
            <a:r>
              <a:rPr lang="it-IT" sz="1400" i="1" dirty="0" smtClean="0">
                <a:latin typeface="Bodoni MT" panose="02070603080606020203" pitchFamily="18" charset="0"/>
              </a:rPr>
              <a:t>- La stampa per immigrati ed il suo controllo</a:t>
            </a:r>
            <a:r>
              <a:rPr lang="it-IT" sz="1400" dirty="0" smtClean="0">
                <a:latin typeface="Bodoni MT" panose="02070603080606020203" pitchFamily="18" charset="0"/>
              </a:rPr>
              <a:t>, 1922</a:t>
            </a:r>
          </a:p>
          <a:p>
            <a:r>
              <a:rPr lang="it-IT" sz="1400" i="1" dirty="0" smtClean="0">
                <a:latin typeface="Bodoni MT" panose="02070603080606020203" pitchFamily="18" charset="0"/>
              </a:rPr>
              <a:t>- La città</a:t>
            </a:r>
            <a:r>
              <a:rPr lang="it-IT" sz="1400" dirty="0" smtClean="0">
                <a:latin typeface="Bodoni MT" panose="02070603080606020203" pitchFamily="18" charset="0"/>
              </a:rPr>
              <a:t>, 1925 (con Ernest W. Burgess e </a:t>
            </a:r>
            <a:r>
              <a:rPr lang="it-IT" sz="1400" dirty="0" err="1" smtClean="0">
                <a:latin typeface="Bodoni MT" panose="02070603080606020203" pitchFamily="18" charset="0"/>
              </a:rPr>
              <a:t>Roderick</a:t>
            </a:r>
            <a:r>
              <a:rPr lang="it-IT" sz="1400" dirty="0" smtClean="0">
                <a:latin typeface="Bodoni MT" panose="02070603080606020203" pitchFamily="18" charset="0"/>
              </a:rPr>
              <a:t>        	D. </a:t>
            </a:r>
            <a:r>
              <a:rPr lang="it-IT" sz="1400" dirty="0" err="1" smtClean="0">
                <a:latin typeface="Bodoni MT" panose="02070603080606020203" pitchFamily="18" charset="0"/>
              </a:rPr>
              <a:t>McKenzie</a:t>
            </a:r>
            <a:r>
              <a:rPr lang="it-IT" sz="1400" dirty="0" smtClean="0">
                <a:latin typeface="Bodoni MT" panose="02070603080606020203" pitchFamily="18" charset="0"/>
              </a:rPr>
              <a:t>)</a:t>
            </a:r>
          </a:p>
          <a:p>
            <a:r>
              <a:rPr lang="it-IT" sz="1400" i="1" dirty="0" smtClean="0">
                <a:latin typeface="Bodoni MT" panose="02070603080606020203" pitchFamily="18" charset="0"/>
              </a:rPr>
              <a:t>-Le comunità umane</a:t>
            </a:r>
            <a:r>
              <a:rPr lang="it-IT" sz="1400" dirty="0" smtClean="0">
                <a:latin typeface="Bodoni MT" panose="02070603080606020203" pitchFamily="18" charset="0"/>
              </a:rPr>
              <a:t>, 1952 (postumo)</a:t>
            </a:r>
          </a:p>
          <a:p>
            <a:endParaRPr lang="it-IT" sz="1400" dirty="0">
              <a:latin typeface="Bodoni MT" panose="02070603080606020203" pitchFamily="18" charset="0"/>
            </a:endParaRPr>
          </a:p>
        </p:txBody>
      </p:sp>
      <p:pic>
        <p:nvPicPr>
          <p:cNvPr id="1026" name="Picture 2" descr="https://ia801600.us.archive.org/BookReader/BookReaderImages.php?zip=/35/items/in.ernet.dli.2015.105421/2015.105421.Human-Communities-The-City-And-Human-Ecology_jp2.zip&amp;file=2015.105421.Human-Communities-The-City-And-Human-Ecology_jp2/2015.105421.Human-Communities-The-City-And-Human-Ecology_0005.jp2&amp;scale=8&amp;rotat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059" y="3501008"/>
            <a:ext cx="2053498" cy="316292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arrotondato 6">
            <a:hlinkClick r:id="rId5"/>
          </p:cNvPr>
          <p:cNvSpPr/>
          <p:nvPr/>
        </p:nvSpPr>
        <p:spPr>
          <a:xfrm>
            <a:off x="3223077" y="5609086"/>
            <a:ext cx="2064555" cy="72008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smtClean="0">
                <a:latin typeface="Bodoni MT" panose="02070603080606020203" pitchFamily="18" charset="0"/>
              </a:rPr>
              <a:t>Link al full text dell’opera</a:t>
            </a:r>
            <a:endParaRPr lang="it-IT" dirty="0">
              <a:latin typeface="Bodoni MT" panose="02070603080606020203" pitchFamily="18" charset="0"/>
            </a:endParaRPr>
          </a:p>
        </p:txBody>
      </p:sp>
      <p:sp>
        <p:nvSpPr>
          <p:cNvPr id="8" name="Parentesi graffa aperta 7"/>
          <p:cNvSpPr/>
          <p:nvPr/>
        </p:nvSpPr>
        <p:spPr>
          <a:xfrm>
            <a:off x="467544" y="4624973"/>
            <a:ext cx="299463" cy="676235"/>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Freccia a destra con strisce 13"/>
          <p:cNvSpPr/>
          <p:nvPr/>
        </p:nvSpPr>
        <p:spPr>
          <a:xfrm>
            <a:off x="1187624" y="5785883"/>
            <a:ext cx="1440160" cy="366486"/>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p>
        </p:txBody>
      </p:sp>
    </p:spTree>
    <p:custDataLst>
      <p:tags r:id="rId1"/>
    </p:custDataLst>
    <p:extLst>
      <p:ext uri="{BB962C8B-B14F-4D97-AF65-F5344CB8AC3E}">
        <p14:creationId xmlns:p14="http://schemas.microsoft.com/office/powerpoint/2010/main" val="2885288753"/>
      </p:ext>
    </p:extLst>
  </p:cSld>
  <p:clrMapOvr>
    <a:masterClrMapping/>
  </p:clrMapOvr>
  <mc:AlternateContent xmlns:mc="http://schemas.openxmlformats.org/markup-compatibility/2006" xmlns:p14="http://schemas.microsoft.com/office/powerpoint/2010/main">
    <mc:Choice Requires="p14">
      <p:transition spd="slow" p14:dur="2000" advTm="14408"/>
    </mc:Choice>
    <mc:Fallback xmlns="">
      <p:transition spd="slow" advTm="14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randombar(horizontal)">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pic>
        <p:nvPicPr>
          <p:cNvPr id="1026" name="Picture 2" descr="https://ia801600.us.archive.org/BookReader/BookReaderImages.php?zip=/35/items/in.ernet.dli.2015.105421/2015.105421.Human-Communities-The-City-And-Human-Ecology_jp2.zip&amp;file=2015.105421.Human-Communities-The-City-And-Human-Ecology_jp2/2015.105421.Human-Communities-The-City-And-Human-Ecology_0005.jp2&amp;scale=8&amp;rotat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434902"/>
            <a:ext cx="2053498" cy="31629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sultati immagini per The Immigrant Press and Its Contr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797" y="3380483"/>
            <a:ext cx="2281707" cy="3271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Introduction to the Science of Sociology (with E.W. Burgess), 19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39" y="3325191"/>
            <a:ext cx="2218033" cy="3327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9957290"/>
      </p:ext>
    </p:extLst>
  </p:cSld>
  <p:clrMapOvr>
    <a:masterClrMapping/>
  </p:clrMapOvr>
  <mc:AlternateContent xmlns:mc="http://schemas.openxmlformats.org/markup-compatibility/2006" xmlns:p14="http://schemas.microsoft.com/office/powerpoint/2010/main">
    <mc:Choice Requires="p14">
      <p:transition spd="slow" p14:dur="2000" advTm="8029"/>
    </mc:Choice>
    <mc:Fallback xmlns="">
      <p:transition spd="slow" advTm="80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arn(inVertic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Burgess partecipò intensamente ad attività collegate con la vita accademica e con la ricerca sociale, fornendo in particolare un valido contributo allo studio dei fenomeni urbani. </a:t>
            </a:r>
            <a:endParaRPr lang="it-IT" sz="1600" dirty="0">
              <a:latin typeface="Bodoni MT" panose="02070603080606020203" pitchFamily="18" charset="0"/>
            </a:endParaRPr>
          </a:p>
        </p:txBody>
      </p:sp>
      <p:sp>
        <p:nvSpPr>
          <p:cNvPr id="11" name="CasellaDiTesto 10"/>
          <p:cNvSpPr txBox="1"/>
          <p:nvPr/>
        </p:nvSpPr>
        <p:spPr>
          <a:xfrm>
            <a:off x="1106737" y="4437112"/>
            <a:ext cx="668095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Nell'opera </a:t>
            </a:r>
            <a:r>
              <a:rPr lang="it-IT" sz="1600" i="1" dirty="0" smtClean="0">
                <a:latin typeface="Bodoni MT" panose="02070603080606020203" pitchFamily="18" charset="0"/>
              </a:rPr>
              <a:t>La città</a:t>
            </a:r>
            <a:r>
              <a:rPr lang="it-IT" sz="1600" dirty="0" smtClean="0">
                <a:latin typeface="Bodoni MT" panose="02070603080606020203" pitchFamily="18" charset="0"/>
              </a:rPr>
              <a:t>, elaborò un modello di struttura della città racchiuso in zone concentriche, comprendente il distretto centrale riservato agli affari, la zona transizionale (industriale), la zona abitativa dei lavoratori, la zona residenziale, la zona suburbana. </a:t>
            </a:r>
            <a:endParaRPr lang="it-IT" sz="1600" dirty="0">
              <a:latin typeface="Bodoni MT" panose="02070603080606020203" pitchFamily="18" charset="0"/>
            </a:endParaRPr>
          </a:p>
        </p:txBody>
      </p:sp>
      <p:sp>
        <p:nvSpPr>
          <p:cNvPr id="12" name="CasellaDiTesto 11"/>
          <p:cNvSpPr txBox="1"/>
          <p:nvPr/>
        </p:nvSpPr>
        <p:spPr>
          <a:xfrm>
            <a:off x="1106737" y="5949280"/>
            <a:ext cx="68407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Espresse l'opinione che le città fossero un qualcosa che l'esperienza cambia ed evolve, in base ai criteri e alle regole darwiniane</a:t>
            </a:r>
            <a:endParaRPr lang="it-IT" sz="1600" dirty="0">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spTree>
    <p:custDataLst>
      <p:tags r:id="rId1"/>
    </p:custDataLst>
    <p:extLst>
      <p:ext uri="{BB962C8B-B14F-4D97-AF65-F5344CB8AC3E}">
        <p14:creationId xmlns:p14="http://schemas.microsoft.com/office/powerpoint/2010/main" val="2406744747"/>
      </p:ext>
    </p:extLst>
  </p:cSld>
  <p:clrMapOvr>
    <a:masterClrMapping/>
  </p:clrMapOvr>
  <mc:AlternateContent xmlns:mc="http://schemas.openxmlformats.org/markup-compatibility/2006" xmlns:p14="http://schemas.microsoft.com/office/powerpoint/2010/main">
    <mc:Choice Requires="p14">
      <p:transition spd="slow" p14:dur="2000" advTm="31495"/>
    </mc:Choice>
    <mc:Fallback xmlns="">
      <p:transition spd="slow" advTm="314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sp>
        <p:nvSpPr>
          <p:cNvPr id="11" name="CasellaDiTesto 10"/>
          <p:cNvSpPr txBox="1"/>
          <p:nvPr/>
        </p:nvSpPr>
        <p:spPr>
          <a:xfrm>
            <a:off x="1106737" y="4437112"/>
            <a:ext cx="668095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Nell'opera </a:t>
            </a:r>
            <a:r>
              <a:rPr lang="it-IT" sz="1600" i="1" dirty="0" smtClean="0">
                <a:latin typeface="Bodoni MT" panose="02070603080606020203" pitchFamily="18" charset="0"/>
              </a:rPr>
              <a:t>La città</a:t>
            </a:r>
            <a:r>
              <a:rPr lang="it-IT" sz="1600" dirty="0" smtClean="0">
                <a:latin typeface="Bodoni MT" panose="02070603080606020203" pitchFamily="18" charset="0"/>
              </a:rPr>
              <a:t>, elaborò un modello di struttura della città racchiuso in zone concentriche, comprendente il distretto centrale riservato agli affari, la zona transizionale (industriale), la zona abitativa dei lavoratori, la zona residenziale, la zona suburbana. </a:t>
            </a:r>
            <a:endParaRPr lang="it-IT" sz="1600" dirty="0">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996951"/>
            <a:ext cx="6155201" cy="2308735"/>
          </a:xfrm>
          <a:prstGeom prst="rect">
            <a:avLst/>
          </a:prstGeom>
        </p:spPr>
      </p:pic>
    </p:spTree>
    <p:custDataLst>
      <p:tags r:id="rId1"/>
    </p:custDataLst>
    <p:extLst>
      <p:ext uri="{BB962C8B-B14F-4D97-AF65-F5344CB8AC3E}">
        <p14:creationId xmlns:p14="http://schemas.microsoft.com/office/powerpoint/2010/main" val="506612782"/>
      </p:ext>
    </p:extLst>
  </p:cSld>
  <p:clrMapOvr>
    <a:masterClrMapping/>
  </p:clrMapOvr>
  <mc:AlternateContent xmlns:mc="http://schemas.openxmlformats.org/markup-compatibility/2006" xmlns:p14="http://schemas.microsoft.com/office/powerpoint/2010/main">
    <mc:Choice Requires="p14">
      <p:transition spd="slow" p14:dur="2000" advTm="11206"/>
    </mc:Choice>
    <mc:Fallback xmlns="">
      <p:transition spd="slow" advTm="11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08 -0.05737 L -0.00208 0.17349 " pathEditMode="relative" rAng="0" ptsTypes="AA">
                                      <p:cBhvr>
                                        <p:cTn id="6" dur="2000" fill="hold"/>
                                        <p:tgtEl>
                                          <p:spTgt spid="11"/>
                                        </p:tgtEl>
                                        <p:attrNameLst>
                                          <p:attrName>ppt_x</p:attrName>
                                          <p:attrName>ppt_y</p:attrName>
                                        </p:attrNameLst>
                                      </p:cBhvr>
                                      <p:rCtr x="0" y="11543"/>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7"/>
</p:tagLst>
</file>

<file path=ppt/tags/tag10.xml><?xml version="1.0" encoding="utf-8"?>
<p:tagLst xmlns:a="http://schemas.openxmlformats.org/drawingml/2006/main" xmlns:r="http://schemas.openxmlformats.org/officeDocument/2006/relationships" xmlns:p="http://schemas.openxmlformats.org/presentationml/2006/main">
  <p:tag name="TIMING" val="|0|2.2|2.2"/>
</p:tagLst>
</file>

<file path=ppt/tags/tag11.xml><?xml version="1.0" encoding="utf-8"?>
<p:tagLst xmlns:a="http://schemas.openxmlformats.org/drawingml/2006/main" xmlns:r="http://schemas.openxmlformats.org/officeDocument/2006/relationships" xmlns:p="http://schemas.openxmlformats.org/presentationml/2006/main">
  <p:tag name="TIMING" val="|0.7|1.3|1.4|9.9|0.8|5|4"/>
</p:tagLst>
</file>

<file path=ppt/tags/tag12.xml><?xml version="1.0" encoding="utf-8"?>
<p:tagLst xmlns:a="http://schemas.openxmlformats.org/drawingml/2006/main" xmlns:r="http://schemas.openxmlformats.org/officeDocument/2006/relationships" xmlns:p="http://schemas.openxmlformats.org/presentationml/2006/main">
  <p:tag name="TIMING" val="|0.9|1.1|4.6"/>
</p:tagLst>
</file>

<file path=ppt/tags/tag13.xml><?xml version="1.0" encoding="utf-8"?>
<p:tagLst xmlns:a="http://schemas.openxmlformats.org/drawingml/2006/main" xmlns:r="http://schemas.openxmlformats.org/officeDocument/2006/relationships" xmlns:p="http://schemas.openxmlformats.org/presentationml/2006/main">
  <p:tag name="TIMING" val="|0|3.1"/>
</p:tagLst>
</file>

<file path=ppt/tags/tag14.xml><?xml version="1.0" encoding="utf-8"?>
<p:tagLst xmlns:a="http://schemas.openxmlformats.org/drawingml/2006/main" xmlns:r="http://schemas.openxmlformats.org/officeDocument/2006/relationships" xmlns:p="http://schemas.openxmlformats.org/presentationml/2006/main">
  <p:tag name="TIMING" val="|1|3.8|1.7|5|0.8|6.2|4.6"/>
</p:tagLst>
</file>

<file path=ppt/tags/tag15.xml><?xml version="1.0" encoding="utf-8"?>
<p:tagLst xmlns:a="http://schemas.openxmlformats.org/drawingml/2006/main" xmlns:r="http://schemas.openxmlformats.org/officeDocument/2006/relationships" xmlns:p="http://schemas.openxmlformats.org/presentationml/2006/main">
  <p:tag name="TIMING" val="|0.6|0.8|6.9"/>
</p:tagLst>
</file>

<file path=ppt/tags/tag16.xml><?xml version="1.0" encoding="utf-8"?>
<p:tagLst xmlns:a="http://schemas.openxmlformats.org/drawingml/2006/main" xmlns:r="http://schemas.openxmlformats.org/officeDocument/2006/relationships" xmlns:p="http://schemas.openxmlformats.org/presentationml/2006/main">
  <p:tag name="TIMING" val="|0.6|1.7|1.1"/>
</p:tagLst>
</file>

<file path=ppt/tags/tag17.xml><?xml version="1.0" encoding="utf-8"?>
<p:tagLst xmlns:a="http://schemas.openxmlformats.org/drawingml/2006/main" xmlns:r="http://schemas.openxmlformats.org/officeDocument/2006/relationships" xmlns:p="http://schemas.openxmlformats.org/presentationml/2006/main">
  <p:tag name="TIMING" val="|0.5|2.1|2.8|3.8|1|2.3|4.2"/>
</p:tagLst>
</file>

<file path=ppt/tags/tag18.xml><?xml version="1.0" encoding="utf-8"?>
<p:tagLst xmlns:a="http://schemas.openxmlformats.org/drawingml/2006/main" xmlns:r="http://schemas.openxmlformats.org/officeDocument/2006/relationships" xmlns:p="http://schemas.openxmlformats.org/presentationml/2006/main">
  <p:tag name="TIMING" val="|0.8|3.5"/>
</p:tagLst>
</file>

<file path=ppt/tags/tag19.xml><?xml version="1.0" encoding="utf-8"?>
<p:tagLst xmlns:a="http://schemas.openxmlformats.org/drawingml/2006/main" xmlns:r="http://schemas.openxmlformats.org/officeDocument/2006/relationships" xmlns:p="http://schemas.openxmlformats.org/presentationml/2006/main">
  <p:tag name="TIMING" val="|0.7|3|1.5|8.5|0.7|3.5|5.2"/>
</p:tagLst>
</file>

<file path=ppt/tags/tag2.xml><?xml version="1.0" encoding="utf-8"?>
<p:tagLst xmlns:a="http://schemas.openxmlformats.org/drawingml/2006/main" xmlns:r="http://schemas.openxmlformats.org/officeDocument/2006/relationships" xmlns:p="http://schemas.openxmlformats.org/presentationml/2006/main">
  <p:tag name="TIMING" val="|0|2.3|0.7|5.2|0.8"/>
</p:tagLst>
</file>

<file path=ppt/tags/tag20.xml><?xml version="1.0" encoding="utf-8"?>
<p:tagLst xmlns:a="http://schemas.openxmlformats.org/drawingml/2006/main" xmlns:r="http://schemas.openxmlformats.org/officeDocument/2006/relationships" xmlns:p="http://schemas.openxmlformats.org/presentationml/2006/main">
  <p:tag name="TIMING" val="|0.7|2.4"/>
</p:tagLst>
</file>

<file path=ppt/tags/tag3.xml><?xml version="1.0" encoding="utf-8"?>
<p:tagLst xmlns:a="http://schemas.openxmlformats.org/drawingml/2006/main" xmlns:r="http://schemas.openxmlformats.org/officeDocument/2006/relationships" xmlns:p="http://schemas.openxmlformats.org/presentationml/2006/main">
  <p:tag name="TIMING" val="|0.6|2.1|0.7|4.9|0.5"/>
</p:tagLst>
</file>

<file path=ppt/tags/tag4.xml><?xml version="1.0" encoding="utf-8"?>
<p:tagLst xmlns:a="http://schemas.openxmlformats.org/drawingml/2006/main" xmlns:r="http://schemas.openxmlformats.org/officeDocument/2006/relationships" xmlns:p="http://schemas.openxmlformats.org/presentationml/2006/main">
  <p:tag name="TIMING" val="|0.6|2|1|4|0.7"/>
</p:tagLst>
</file>

<file path=ppt/tags/tag5.xml><?xml version="1.0" encoding="utf-8"?>
<p:tagLst xmlns:a="http://schemas.openxmlformats.org/drawingml/2006/main" xmlns:r="http://schemas.openxmlformats.org/officeDocument/2006/relationships" xmlns:p="http://schemas.openxmlformats.org/presentationml/2006/main">
  <p:tag name="TIMING" val="|0.7|1.8|1.8|3.2|1.5|4.3|7"/>
</p:tagLst>
</file>

<file path=ppt/tags/tag6.xml><?xml version="1.0" encoding="utf-8"?>
<p:tagLst xmlns:a="http://schemas.openxmlformats.org/drawingml/2006/main" xmlns:r="http://schemas.openxmlformats.org/officeDocument/2006/relationships" xmlns:p="http://schemas.openxmlformats.org/presentationml/2006/main">
  <p:tag name="TIMING" val="|0.9|1.4|3.9|1.9|0.8|1.1"/>
</p:tagLst>
</file>

<file path=ppt/tags/tag7.xml><?xml version="1.0" encoding="utf-8"?>
<p:tagLst xmlns:a="http://schemas.openxmlformats.org/drawingml/2006/main" xmlns:r="http://schemas.openxmlformats.org/officeDocument/2006/relationships" xmlns:p="http://schemas.openxmlformats.org/presentationml/2006/main">
  <p:tag name="TIMING" val="|0|2|2"/>
</p:tagLst>
</file>

<file path=ppt/tags/tag8.xml><?xml version="1.0" encoding="utf-8"?>
<p:tagLst xmlns:a="http://schemas.openxmlformats.org/drawingml/2006/main" xmlns:r="http://schemas.openxmlformats.org/officeDocument/2006/relationships" xmlns:p="http://schemas.openxmlformats.org/presentationml/2006/main">
  <p:tag name="TIMING" val="|0|4.2|1.1|5.2|1|5|7.1"/>
</p:tagLst>
</file>

<file path=ppt/tags/tag9.xml><?xml version="1.0" encoding="utf-8"?>
<p:tagLst xmlns:a="http://schemas.openxmlformats.org/drawingml/2006/main" xmlns:r="http://schemas.openxmlformats.org/officeDocument/2006/relationships" xmlns:p="http://schemas.openxmlformats.org/presentationml/2006/main">
  <p:tag name="TIMING" val="|1.2|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accent2">
            <a:lumMod val="60000"/>
            <a:lumOff val="40000"/>
          </a:schemeClr>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497</TotalTime>
  <Words>1908</Words>
  <Application>Microsoft Office PowerPoint</Application>
  <PresentationFormat>Presentazione su schermo (4:3)</PresentationFormat>
  <Paragraphs>128</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Adiacente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biandolino gabriele</dc:creator>
  <cp:lastModifiedBy>biandolino gabriele</cp:lastModifiedBy>
  <cp:revision>26</cp:revision>
  <dcterms:created xsi:type="dcterms:W3CDTF">2019-07-01T08:08:20Z</dcterms:created>
  <dcterms:modified xsi:type="dcterms:W3CDTF">2019-07-03T07:49:30Z</dcterms:modified>
</cp:coreProperties>
</file>